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3" r:id="rId5"/>
    <p:sldId id="277" r:id="rId6"/>
    <p:sldId id="260" r:id="rId7"/>
    <p:sldId id="262" r:id="rId8"/>
    <p:sldId id="274" r:id="rId9"/>
    <p:sldId id="275"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79" autoAdjust="0"/>
  </p:normalViewPr>
  <p:slideViewPr>
    <p:cSldViewPr>
      <p:cViewPr varScale="1">
        <p:scale>
          <a:sx n="81" d="100"/>
          <a:sy n="81" d="100"/>
        </p:scale>
        <p:origin x="8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06CE03-3D4A-403C-8FFF-934C9EF10047}" type="datetimeFigureOut">
              <a:rPr lang="en-US" smtClean="0"/>
              <a:t>4/19/2016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F722B-56DA-4433-9362-42868613889A}" type="slidenum">
              <a:rPr lang="en-US" smtClean="0"/>
              <a:t>‹#›</a:t>
            </a:fld>
            <a:endParaRPr lang="en-US"/>
          </a:p>
        </p:txBody>
      </p:sp>
    </p:spTree>
    <p:extLst>
      <p:ext uri="{BB962C8B-B14F-4D97-AF65-F5344CB8AC3E}">
        <p14:creationId xmlns:p14="http://schemas.microsoft.com/office/powerpoint/2010/main" val="859909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you</a:t>
            </a:r>
            <a:r>
              <a:rPr lang="en-US" baseline="0" dirty="0" smtClean="0"/>
              <a:t> will need to set up your DIMA is initially by Site.  You need to have more than one site and organizing your sites by sample design strata is a good way to keep track of the order of your points within a stratum and helps you keep track of all your points by having an intuitive organization structure.  Within each site you will have plots.  The name of these plots will need to be the PLOT ID value that was given to you in your sample design.  Do not deviate from this naming, exactly, because it is how we track the plots in the larger AIM data structure.  Within these plots you will have your transects with LPI and gap data.  You will also have species richness and soil stability data.  </a:t>
            </a:r>
            <a:endParaRPr lang="en-US" dirty="0"/>
          </a:p>
        </p:txBody>
      </p:sp>
      <p:sp>
        <p:nvSpPr>
          <p:cNvPr id="4" name="Slide Number Placeholder 3"/>
          <p:cNvSpPr>
            <a:spLocks noGrp="1"/>
          </p:cNvSpPr>
          <p:nvPr>
            <p:ph type="sldNum" sz="quarter" idx="10"/>
          </p:nvPr>
        </p:nvSpPr>
        <p:spPr/>
        <p:txBody>
          <a:bodyPr/>
          <a:lstStyle/>
          <a:p>
            <a:fld id="{94832F87-25DA-4469-AF8A-874150B2DCE5}" type="slidenum">
              <a:rPr lang="en-US" smtClean="0"/>
              <a:t>6</a:t>
            </a:fld>
            <a:endParaRPr lang="en-US"/>
          </a:p>
        </p:txBody>
      </p:sp>
    </p:spTree>
    <p:extLst>
      <p:ext uri="{BB962C8B-B14F-4D97-AF65-F5344CB8AC3E}">
        <p14:creationId xmlns:p14="http://schemas.microsoft.com/office/powerpoint/2010/main" val="318828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4B59E4-9123-4F35-A4D2-44DD80EF4970}"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D5F6E-07F0-4ACE-996C-9035B0830ABF}" type="slidenum">
              <a:rPr lang="en-US" smtClean="0"/>
              <a:t>‹#›</a:t>
            </a:fld>
            <a:endParaRPr lang="en-US"/>
          </a:p>
        </p:txBody>
      </p:sp>
    </p:spTree>
    <p:extLst>
      <p:ext uri="{BB962C8B-B14F-4D97-AF65-F5344CB8AC3E}">
        <p14:creationId xmlns:p14="http://schemas.microsoft.com/office/powerpoint/2010/main" val="32718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B59E4-9123-4F35-A4D2-44DD80EF4970}"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D5F6E-07F0-4ACE-996C-9035B0830ABF}" type="slidenum">
              <a:rPr lang="en-US" smtClean="0"/>
              <a:t>‹#›</a:t>
            </a:fld>
            <a:endParaRPr lang="en-US"/>
          </a:p>
        </p:txBody>
      </p:sp>
    </p:spTree>
    <p:extLst>
      <p:ext uri="{BB962C8B-B14F-4D97-AF65-F5344CB8AC3E}">
        <p14:creationId xmlns:p14="http://schemas.microsoft.com/office/powerpoint/2010/main" val="55564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B59E4-9123-4F35-A4D2-44DD80EF4970}"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D5F6E-07F0-4ACE-996C-9035B0830ABF}" type="slidenum">
              <a:rPr lang="en-US" smtClean="0"/>
              <a:t>‹#›</a:t>
            </a:fld>
            <a:endParaRPr lang="en-US"/>
          </a:p>
        </p:txBody>
      </p:sp>
    </p:spTree>
    <p:extLst>
      <p:ext uri="{BB962C8B-B14F-4D97-AF65-F5344CB8AC3E}">
        <p14:creationId xmlns:p14="http://schemas.microsoft.com/office/powerpoint/2010/main" val="253721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B59E4-9123-4F35-A4D2-44DD80EF4970}"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D5F6E-07F0-4ACE-996C-9035B0830ABF}" type="slidenum">
              <a:rPr lang="en-US" smtClean="0"/>
              <a:t>‹#›</a:t>
            </a:fld>
            <a:endParaRPr lang="en-US"/>
          </a:p>
        </p:txBody>
      </p:sp>
    </p:spTree>
    <p:extLst>
      <p:ext uri="{BB962C8B-B14F-4D97-AF65-F5344CB8AC3E}">
        <p14:creationId xmlns:p14="http://schemas.microsoft.com/office/powerpoint/2010/main" val="50619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B59E4-9123-4F35-A4D2-44DD80EF4970}"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D5F6E-07F0-4ACE-996C-9035B0830ABF}" type="slidenum">
              <a:rPr lang="en-US" smtClean="0"/>
              <a:t>‹#›</a:t>
            </a:fld>
            <a:endParaRPr lang="en-US"/>
          </a:p>
        </p:txBody>
      </p:sp>
    </p:spTree>
    <p:extLst>
      <p:ext uri="{BB962C8B-B14F-4D97-AF65-F5344CB8AC3E}">
        <p14:creationId xmlns:p14="http://schemas.microsoft.com/office/powerpoint/2010/main" val="187491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4B59E4-9123-4F35-A4D2-44DD80EF4970}"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D5F6E-07F0-4ACE-996C-9035B0830ABF}" type="slidenum">
              <a:rPr lang="en-US" smtClean="0"/>
              <a:t>‹#›</a:t>
            </a:fld>
            <a:endParaRPr lang="en-US"/>
          </a:p>
        </p:txBody>
      </p:sp>
    </p:spTree>
    <p:extLst>
      <p:ext uri="{BB962C8B-B14F-4D97-AF65-F5344CB8AC3E}">
        <p14:creationId xmlns:p14="http://schemas.microsoft.com/office/powerpoint/2010/main" val="325468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4B59E4-9123-4F35-A4D2-44DD80EF4970}"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D5F6E-07F0-4ACE-996C-9035B0830ABF}" type="slidenum">
              <a:rPr lang="en-US" smtClean="0"/>
              <a:t>‹#›</a:t>
            </a:fld>
            <a:endParaRPr lang="en-US"/>
          </a:p>
        </p:txBody>
      </p:sp>
    </p:spTree>
    <p:extLst>
      <p:ext uri="{BB962C8B-B14F-4D97-AF65-F5344CB8AC3E}">
        <p14:creationId xmlns:p14="http://schemas.microsoft.com/office/powerpoint/2010/main" val="283058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4B59E4-9123-4F35-A4D2-44DD80EF4970}"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D5F6E-07F0-4ACE-996C-9035B0830ABF}" type="slidenum">
              <a:rPr lang="en-US" smtClean="0"/>
              <a:t>‹#›</a:t>
            </a:fld>
            <a:endParaRPr lang="en-US"/>
          </a:p>
        </p:txBody>
      </p:sp>
    </p:spTree>
    <p:extLst>
      <p:ext uri="{BB962C8B-B14F-4D97-AF65-F5344CB8AC3E}">
        <p14:creationId xmlns:p14="http://schemas.microsoft.com/office/powerpoint/2010/main" val="4071398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B59E4-9123-4F35-A4D2-44DD80EF4970}"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DD5F6E-07F0-4ACE-996C-9035B0830ABF}" type="slidenum">
              <a:rPr lang="en-US" smtClean="0"/>
              <a:t>‹#›</a:t>
            </a:fld>
            <a:endParaRPr lang="en-US"/>
          </a:p>
        </p:txBody>
      </p:sp>
    </p:spTree>
    <p:extLst>
      <p:ext uri="{BB962C8B-B14F-4D97-AF65-F5344CB8AC3E}">
        <p14:creationId xmlns:p14="http://schemas.microsoft.com/office/powerpoint/2010/main" val="73307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B59E4-9123-4F35-A4D2-44DD80EF4970}"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D5F6E-07F0-4ACE-996C-9035B0830ABF}" type="slidenum">
              <a:rPr lang="en-US" smtClean="0"/>
              <a:t>‹#›</a:t>
            </a:fld>
            <a:endParaRPr lang="en-US"/>
          </a:p>
        </p:txBody>
      </p:sp>
    </p:spTree>
    <p:extLst>
      <p:ext uri="{BB962C8B-B14F-4D97-AF65-F5344CB8AC3E}">
        <p14:creationId xmlns:p14="http://schemas.microsoft.com/office/powerpoint/2010/main" val="133159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B59E4-9123-4F35-A4D2-44DD80EF4970}"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D5F6E-07F0-4ACE-996C-9035B0830ABF}" type="slidenum">
              <a:rPr lang="en-US" smtClean="0"/>
              <a:t>‹#›</a:t>
            </a:fld>
            <a:endParaRPr lang="en-US"/>
          </a:p>
        </p:txBody>
      </p:sp>
    </p:spTree>
    <p:extLst>
      <p:ext uri="{BB962C8B-B14F-4D97-AF65-F5344CB8AC3E}">
        <p14:creationId xmlns:p14="http://schemas.microsoft.com/office/powerpoint/2010/main" val="2197946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B59E4-9123-4F35-A4D2-44DD80EF4970}" type="datetimeFigureOut">
              <a:rPr lang="en-US" smtClean="0"/>
              <a:t>4/19/2016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D5F6E-07F0-4ACE-996C-9035B0830ABF}" type="slidenum">
              <a:rPr lang="en-US" smtClean="0"/>
              <a:t>‹#›</a:t>
            </a:fld>
            <a:endParaRPr lang="en-US"/>
          </a:p>
        </p:txBody>
      </p:sp>
    </p:spTree>
    <p:extLst>
      <p:ext uri="{BB962C8B-B14F-4D97-AF65-F5344CB8AC3E}">
        <p14:creationId xmlns:p14="http://schemas.microsoft.com/office/powerpoint/2010/main" val="2959149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jornada.nmsu.edu/monit-assess/dima/downloa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jornada.nmsu.edu/monit-assess/dima" TargetMode="External"/><Relationship Id="rId2" Type="http://schemas.openxmlformats.org/officeDocument/2006/relationships/hyperlink" Target="http://www.landscapetoolbox.org/wp-content/uploads/2015/04/MMGSSE_0407.pdf" TargetMode="External"/><Relationship Id="rId1" Type="http://schemas.openxmlformats.org/officeDocument/2006/relationships/slideLayout" Target="../slideLayouts/slideLayout2.xml"/><Relationship Id="rId5" Type="http://schemas.openxmlformats.org/officeDocument/2006/relationships/hyperlink" Target="http://www.aim.landscapetoolbox.org/" TargetMode="External"/><Relationship Id="rId4" Type="http://schemas.openxmlformats.org/officeDocument/2006/relationships/hyperlink" Target="http://www.landscapetoolbox.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ericha@nmsu.edu" TargetMode="External"/><Relationship Id="rId2" Type="http://schemas.openxmlformats.org/officeDocument/2006/relationships/hyperlink" Target="mailto:smccord@nmsu.edu" TargetMode="External"/><Relationship Id="rId1" Type="http://schemas.openxmlformats.org/officeDocument/2006/relationships/slideLayout" Target="../slideLayouts/slideLayout2.xml"/><Relationship Id="rId5" Type="http://schemas.openxmlformats.org/officeDocument/2006/relationships/hyperlink" Target="mailto:sburnett@blm.gov" TargetMode="External"/><Relationship Id="rId4" Type="http://schemas.openxmlformats.org/officeDocument/2006/relationships/hyperlink" Target="mailto:ngs@nms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mccord\Dropbox\AIM Pictures\methods\IMG_10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13140435" cy="87584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 y="76200"/>
            <a:ext cx="7772400" cy="1470025"/>
          </a:xfrm>
          <a:solidFill>
            <a:schemeClr val="bg1"/>
          </a:solidFill>
        </p:spPr>
        <p:txBody>
          <a:bodyPr/>
          <a:lstStyle/>
          <a:p>
            <a:r>
              <a:rPr lang="en-US" dirty="0" smtClean="0"/>
              <a:t>Getting Started with DIMA</a:t>
            </a:r>
            <a:endParaRPr lang="en-US" dirty="0"/>
          </a:p>
        </p:txBody>
      </p:sp>
      <p:pic>
        <p:nvPicPr>
          <p:cNvPr id="5" name="Picture 6" descr="http://jornada.nmsu.edu/sites/jornada.nmsu.edu/files/Jornad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5029200"/>
            <a:ext cx="2538736" cy="132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469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Errors</a:t>
            </a:r>
            <a:endParaRPr lang="en-US" dirty="0"/>
          </a:p>
        </p:txBody>
      </p:sp>
      <p:sp>
        <p:nvSpPr>
          <p:cNvPr id="3" name="Content Placeholder 2"/>
          <p:cNvSpPr>
            <a:spLocks noGrp="1"/>
          </p:cNvSpPr>
          <p:nvPr>
            <p:ph idx="1"/>
          </p:nvPr>
        </p:nvSpPr>
        <p:spPr/>
        <p:txBody>
          <a:bodyPr/>
          <a:lstStyle/>
          <a:p>
            <a:r>
              <a:rPr lang="en-US" dirty="0"/>
              <a:t>Via email or DIMA forum</a:t>
            </a:r>
          </a:p>
          <a:p>
            <a:r>
              <a:rPr lang="en-US" dirty="0" smtClean="0"/>
              <a:t>Version </a:t>
            </a:r>
            <a:r>
              <a:rPr lang="en-US" dirty="0" smtClean="0"/>
              <a:t>of DIMA</a:t>
            </a:r>
          </a:p>
          <a:p>
            <a:r>
              <a:rPr lang="en-US" dirty="0" smtClean="0"/>
              <a:t>Explain what you did prior to error</a:t>
            </a:r>
          </a:p>
          <a:p>
            <a:r>
              <a:rPr lang="en-US" dirty="0" smtClean="0"/>
              <a:t>If possible, please send screen shot of error message</a:t>
            </a:r>
          </a:p>
          <a:p>
            <a:r>
              <a:rPr lang="en-US" dirty="0" smtClean="0"/>
              <a:t>Welcome to send suggestions and/or feedback</a:t>
            </a:r>
            <a:endParaRPr lang="en-US" dirty="0"/>
          </a:p>
        </p:txBody>
      </p:sp>
    </p:spTree>
    <p:extLst>
      <p:ext uri="{BB962C8B-B14F-4D97-AF65-F5344CB8AC3E}">
        <p14:creationId xmlns:p14="http://schemas.microsoft.com/office/powerpoint/2010/main" val="3238483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Using DIMA</a:t>
            </a:r>
            <a:endParaRPr lang="en-US" dirty="0"/>
          </a:p>
        </p:txBody>
      </p:sp>
      <p:sp>
        <p:nvSpPr>
          <p:cNvPr id="3" name="Content Placeholder 2"/>
          <p:cNvSpPr>
            <a:spLocks noGrp="1"/>
          </p:cNvSpPr>
          <p:nvPr>
            <p:ph idx="1"/>
          </p:nvPr>
        </p:nvSpPr>
        <p:spPr>
          <a:xfrm>
            <a:off x="457200" y="1600200"/>
            <a:ext cx="4876800" cy="4525963"/>
          </a:xfrm>
        </p:spPr>
        <p:txBody>
          <a:bodyPr>
            <a:normAutofit/>
          </a:bodyPr>
          <a:lstStyle/>
          <a:p>
            <a:r>
              <a:rPr lang="en-US" dirty="0" smtClean="0"/>
              <a:t>Rapid data entry, in the field</a:t>
            </a:r>
          </a:p>
          <a:p>
            <a:r>
              <a:rPr lang="en-US" dirty="0" smtClean="0"/>
              <a:t>Quality assurance</a:t>
            </a:r>
          </a:p>
          <a:p>
            <a:pPr lvl="1"/>
            <a:r>
              <a:rPr lang="en-US" dirty="0"/>
              <a:t>Catch errors before they are </a:t>
            </a:r>
            <a:r>
              <a:rPr lang="en-US" dirty="0" smtClean="0"/>
              <a:t>recorded with built-in error checking</a:t>
            </a:r>
            <a:endParaRPr lang="en-US" dirty="0"/>
          </a:p>
          <a:p>
            <a:pPr lvl="1"/>
            <a:r>
              <a:rPr lang="en-US" dirty="0" smtClean="0"/>
              <a:t>Ensures </a:t>
            </a:r>
            <a:r>
              <a:rPr lang="en-US" dirty="0"/>
              <a:t>adhesion to the </a:t>
            </a:r>
            <a:r>
              <a:rPr lang="en-US" dirty="0" smtClean="0"/>
              <a:t>protocols (i.e., consistency)</a:t>
            </a:r>
            <a:endParaRPr lang="en-US" dirty="0"/>
          </a:p>
        </p:txBody>
      </p:sp>
      <p:pic>
        <p:nvPicPr>
          <p:cNvPr id="5122" name="Picture 2" descr="R:\DataProducts\USDA\Management Center\Documents\Photos\AIM-Training_LasVegas_28Jan-1Feb2013\Originals\IMG_08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524000"/>
            <a:ext cx="342880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12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Use DIMA		</a:t>
            </a:r>
            <a:endParaRPr lang="en-US" dirty="0"/>
          </a:p>
        </p:txBody>
      </p:sp>
      <p:sp>
        <p:nvSpPr>
          <p:cNvPr id="3" name="Content Placeholder 2"/>
          <p:cNvSpPr>
            <a:spLocks noGrp="1"/>
          </p:cNvSpPr>
          <p:nvPr>
            <p:ph idx="1"/>
          </p:nvPr>
        </p:nvSpPr>
        <p:spPr>
          <a:xfrm>
            <a:off x="5562600" y="1828800"/>
            <a:ext cx="3200400" cy="4525963"/>
          </a:xfrm>
        </p:spPr>
        <p:txBody>
          <a:bodyPr>
            <a:normAutofit lnSpcReduction="10000"/>
          </a:bodyPr>
          <a:lstStyle/>
          <a:p>
            <a:r>
              <a:rPr lang="en-US" b="1" dirty="0" smtClean="0"/>
              <a:t>In the field </a:t>
            </a:r>
          </a:p>
          <a:p>
            <a:pPr lvl="1"/>
            <a:r>
              <a:rPr lang="en-US" dirty="0" smtClean="0"/>
              <a:t>Data collection</a:t>
            </a:r>
          </a:p>
          <a:p>
            <a:pPr lvl="1"/>
            <a:r>
              <a:rPr lang="en-US" dirty="0" smtClean="0"/>
              <a:t>On the fly reports</a:t>
            </a:r>
          </a:p>
          <a:p>
            <a:r>
              <a:rPr lang="en-US" b="1" dirty="0" smtClean="0"/>
              <a:t>In the office</a:t>
            </a:r>
          </a:p>
          <a:p>
            <a:pPr lvl="1"/>
            <a:r>
              <a:rPr lang="en-US" dirty="0" smtClean="0"/>
              <a:t>Data entry</a:t>
            </a:r>
          </a:p>
          <a:p>
            <a:pPr lvl="1"/>
            <a:r>
              <a:rPr lang="en-US" dirty="0" smtClean="0"/>
              <a:t>QA &amp; QC</a:t>
            </a:r>
          </a:p>
          <a:p>
            <a:pPr lvl="1"/>
            <a:r>
              <a:rPr lang="en-US" dirty="0" smtClean="0"/>
              <a:t>Data summaries</a:t>
            </a:r>
            <a:endParaRPr lang="en-US" dirty="0"/>
          </a:p>
        </p:txBody>
      </p:sp>
      <p:pic>
        <p:nvPicPr>
          <p:cNvPr id="6146" name="Picture 2" descr="F:\Alaska_Pix\Tina\P10002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733" y="2057400"/>
            <a:ext cx="4978506"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591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DIMA</a:t>
            </a:r>
            <a:endParaRPr lang="en-US" dirty="0"/>
          </a:p>
        </p:txBody>
      </p:sp>
      <p:sp>
        <p:nvSpPr>
          <p:cNvPr id="3" name="Content Placeholder 2"/>
          <p:cNvSpPr>
            <a:spLocks noGrp="1"/>
          </p:cNvSpPr>
          <p:nvPr>
            <p:ph idx="1"/>
          </p:nvPr>
        </p:nvSpPr>
        <p:spPr>
          <a:xfrm>
            <a:off x="1" y="1295401"/>
            <a:ext cx="9144000" cy="685800"/>
          </a:xfrm>
        </p:spPr>
        <p:txBody>
          <a:bodyPr/>
          <a:lstStyle/>
          <a:p>
            <a:pPr marL="0" indent="0" algn="ctr">
              <a:buNone/>
            </a:pPr>
            <a:r>
              <a:rPr lang="en-US" sz="2800" dirty="0" smtClean="0">
                <a:hlinkClick r:id="rId2"/>
              </a:rPr>
              <a:t>http://jornada.nmsu.edu/monit-assess/dima/download</a:t>
            </a:r>
            <a:endParaRPr lang="en-US" sz="2800" dirty="0" smtClean="0"/>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5641"/>
          <a:stretch/>
        </p:blipFill>
        <p:spPr>
          <a:xfrm>
            <a:off x="1452282" y="2286000"/>
            <a:ext cx="6583270" cy="4419600"/>
          </a:xfrm>
          <a:prstGeom prst="rect">
            <a:avLst/>
          </a:prstGeom>
        </p:spPr>
      </p:pic>
      <p:sp>
        <p:nvSpPr>
          <p:cNvPr id="6" name="Oval 5"/>
          <p:cNvSpPr/>
          <p:nvPr/>
        </p:nvSpPr>
        <p:spPr>
          <a:xfrm>
            <a:off x="1828800" y="5593080"/>
            <a:ext cx="838200" cy="2286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12"/>
          <p:cNvSpPr txBox="1">
            <a:spLocks noChangeArrowheads="1"/>
          </p:cNvSpPr>
          <p:nvPr/>
        </p:nvSpPr>
        <p:spPr bwMode="auto">
          <a:xfrm>
            <a:off x="243245" y="5421390"/>
            <a:ext cx="1199801" cy="571979"/>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400" dirty="0" smtClean="0">
                <a:effectLst/>
                <a:latin typeface="Calibri"/>
                <a:ea typeface="Calibri"/>
                <a:cs typeface="Times New Roman"/>
              </a:rPr>
              <a:t>Check out the DIMA Forum!</a:t>
            </a:r>
            <a:endParaRPr lang="en-US" sz="1400" dirty="0">
              <a:effectLst/>
              <a:latin typeface="Calibri"/>
              <a:ea typeface="Calibri"/>
              <a:cs typeface="Times New Roman"/>
            </a:endParaRPr>
          </a:p>
        </p:txBody>
      </p:sp>
    </p:spTree>
    <p:extLst>
      <p:ext uri="{BB962C8B-B14F-4D97-AF65-F5344CB8AC3E}">
        <p14:creationId xmlns:p14="http://schemas.microsoft.com/office/powerpoint/2010/main" val="828403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DIMA Home Screen</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70" t="18500" r="20433" b="7499"/>
          <a:stretch/>
        </p:blipFill>
        <p:spPr bwMode="auto">
          <a:xfrm>
            <a:off x="838200" y="1219200"/>
            <a:ext cx="7418717" cy="5497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19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DIMA Structure</a:t>
            </a: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22276" t="6197" b="16880"/>
          <a:stretch/>
        </p:blipFill>
        <p:spPr bwMode="auto">
          <a:xfrm>
            <a:off x="2057400" y="1336343"/>
            <a:ext cx="6577013" cy="48819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8013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are going to cover today!</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Apply AIM settings to method forms in DIMA</a:t>
            </a:r>
          </a:p>
          <a:p>
            <a:r>
              <a:rPr lang="en-US" dirty="0" smtClean="0"/>
              <a:t>Add people and plants</a:t>
            </a:r>
          </a:p>
          <a:p>
            <a:r>
              <a:rPr lang="en-US" dirty="0" smtClean="0"/>
              <a:t>Set up sites and plots</a:t>
            </a:r>
          </a:p>
          <a:p>
            <a:r>
              <a:rPr lang="en-US" dirty="0"/>
              <a:t>E</a:t>
            </a:r>
            <a:r>
              <a:rPr lang="en-US" dirty="0" smtClean="0"/>
              <a:t>nter data for AIM methods</a:t>
            </a:r>
          </a:p>
          <a:p>
            <a:pPr lvl="1"/>
            <a:r>
              <a:rPr lang="en-US" dirty="0" smtClean="0"/>
              <a:t>Line-point intercept</a:t>
            </a:r>
          </a:p>
          <a:p>
            <a:pPr lvl="1"/>
            <a:r>
              <a:rPr lang="en-US" dirty="0" smtClean="0"/>
              <a:t>Gap intercept</a:t>
            </a:r>
          </a:p>
          <a:p>
            <a:pPr lvl="1"/>
            <a:r>
              <a:rPr lang="en-US" dirty="0"/>
              <a:t>Soil stability</a:t>
            </a:r>
          </a:p>
          <a:p>
            <a:pPr lvl="1"/>
            <a:r>
              <a:rPr lang="en-US" dirty="0"/>
              <a:t>Species inventory (species richness)</a:t>
            </a:r>
          </a:p>
          <a:p>
            <a:pPr lvl="1"/>
            <a:r>
              <a:rPr lang="en-US" dirty="0" smtClean="0"/>
              <a:t>Sage-grouse </a:t>
            </a:r>
            <a:r>
              <a:rPr lang="en-US" dirty="0" smtClean="0"/>
              <a:t>habitat</a:t>
            </a:r>
            <a:endParaRPr lang="en-US" dirty="0" smtClean="0"/>
          </a:p>
        </p:txBody>
      </p:sp>
    </p:spTree>
    <p:extLst>
      <p:ext uri="{BB962C8B-B14F-4D97-AF65-F5344CB8AC3E}">
        <p14:creationId xmlns:p14="http://schemas.microsoft.com/office/powerpoint/2010/main" val="638202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Monitoring Manual</a:t>
            </a:r>
          </a:p>
          <a:p>
            <a:pPr marL="400050" lvl="1" indent="0">
              <a:buNone/>
            </a:pPr>
            <a:r>
              <a:rPr lang="en-US" sz="2600" dirty="0">
                <a:hlinkClick r:id="rId2"/>
              </a:rPr>
              <a:t>http://</a:t>
            </a:r>
            <a:r>
              <a:rPr lang="en-US" sz="2600" dirty="0" smtClean="0">
                <a:hlinkClick r:id="rId2"/>
              </a:rPr>
              <a:t>www.landscapetoolbox.org/wp-content/uploads/2015/04/MMGSSE_0407.pdf</a:t>
            </a:r>
            <a:endParaRPr lang="en-US" sz="2600" dirty="0" smtClean="0"/>
          </a:p>
          <a:p>
            <a:pPr marL="400050" lvl="1" indent="0">
              <a:buNone/>
            </a:pPr>
            <a:endParaRPr lang="en-US" sz="1500" dirty="0"/>
          </a:p>
          <a:p>
            <a:r>
              <a:rPr lang="en-US" dirty="0" smtClean="0"/>
              <a:t>DIMA Website</a:t>
            </a:r>
          </a:p>
          <a:p>
            <a:pPr marL="457200" lvl="1" indent="0">
              <a:buNone/>
            </a:pPr>
            <a:r>
              <a:rPr lang="en-US" dirty="0">
                <a:hlinkClick r:id="rId3"/>
              </a:rPr>
              <a:t>http://</a:t>
            </a:r>
            <a:r>
              <a:rPr lang="en-US" dirty="0" smtClean="0">
                <a:hlinkClick r:id="rId3"/>
              </a:rPr>
              <a:t>jornada.nmsu.edu/monit-assess/dima</a:t>
            </a:r>
            <a:endParaRPr lang="en-US" dirty="0" smtClean="0"/>
          </a:p>
          <a:p>
            <a:pPr marL="457200" lvl="1" indent="0">
              <a:buNone/>
            </a:pPr>
            <a:endParaRPr lang="en-US" sz="1500" dirty="0"/>
          </a:p>
          <a:p>
            <a:r>
              <a:rPr lang="en-US" dirty="0" smtClean="0"/>
              <a:t>Landscape Toolbox</a:t>
            </a:r>
          </a:p>
          <a:p>
            <a:pPr lvl="1"/>
            <a:r>
              <a:rPr lang="en-US" dirty="0" smtClean="0">
                <a:hlinkClick r:id="rId4"/>
              </a:rPr>
              <a:t>http://www.landscapetoolbox.org</a:t>
            </a:r>
            <a:r>
              <a:rPr lang="en-US" dirty="0" smtClean="0"/>
              <a:t>  </a:t>
            </a:r>
          </a:p>
          <a:p>
            <a:pPr lvl="1"/>
            <a:r>
              <a:rPr lang="en-US" dirty="0">
                <a:hlinkClick r:id="rId5"/>
              </a:rPr>
              <a:t>http://www.aim.landscapetoolbox.org</a:t>
            </a:r>
            <a:r>
              <a:rPr lang="en-US" dirty="0" smtClean="0">
                <a:hlinkClick r:id="rId5"/>
              </a:rPr>
              <a:t>/</a:t>
            </a:r>
            <a:r>
              <a:rPr lang="en-US" dirty="0" smtClean="0"/>
              <a:t> ** this site has a LOT of AIM info and some AIM specific DIMA tutorials</a:t>
            </a:r>
          </a:p>
        </p:txBody>
      </p:sp>
    </p:spTree>
    <p:extLst>
      <p:ext uri="{BB962C8B-B14F-4D97-AF65-F5344CB8AC3E}">
        <p14:creationId xmlns:p14="http://schemas.microsoft.com/office/powerpoint/2010/main" val="3899449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Contact Us</a:t>
            </a:r>
            <a:endParaRPr lang="en-US" dirty="0"/>
          </a:p>
        </p:txBody>
      </p:sp>
      <p:sp>
        <p:nvSpPr>
          <p:cNvPr id="3" name="Content Placeholder 2"/>
          <p:cNvSpPr>
            <a:spLocks noGrp="1"/>
          </p:cNvSpPr>
          <p:nvPr>
            <p:ph idx="1"/>
          </p:nvPr>
        </p:nvSpPr>
        <p:spPr>
          <a:xfrm>
            <a:off x="609600" y="1447800"/>
            <a:ext cx="8001000" cy="4906963"/>
          </a:xfrm>
        </p:spPr>
        <p:txBody>
          <a:bodyPr numCol="2">
            <a:normAutofit/>
          </a:bodyPr>
          <a:lstStyle/>
          <a:p>
            <a:pPr marL="0" indent="0">
              <a:buNone/>
            </a:pPr>
            <a:r>
              <a:rPr lang="en-US" dirty="0" smtClean="0"/>
              <a:t>Sarah McCord		</a:t>
            </a:r>
          </a:p>
          <a:p>
            <a:pPr marL="0" indent="0">
              <a:buNone/>
            </a:pPr>
            <a:r>
              <a:rPr lang="en-US" dirty="0" smtClean="0">
                <a:hlinkClick r:id="rId2"/>
              </a:rPr>
              <a:t>smccord@nmsu.edu</a:t>
            </a:r>
            <a:endParaRPr lang="en-US" dirty="0" smtClean="0"/>
          </a:p>
          <a:p>
            <a:pPr marL="0" indent="0">
              <a:buNone/>
            </a:pPr>
            <a:r>
              <a:rPr lang="en-US" dirty="0" smtClean="0"/>
              <a:t>575-646-2961</a:t>
            </a:r>
          </a:p>
          <a:p>
            <a:pPr marL="0" indent="0">
              <a:buNone/>
            </a:pPr>
            <a:endParaRPr lang="en-US" dirty="0"/>
          </a:p>
          <a:p>
            <a:pPr marL="0" indent="0">
              <a:buNone/>
            </a:pPr>
            <a:r>
              <a:rPr lang="en-US" dirty="0" smtClean="0"/>
              <a:t>Ericha Courtright</a:t>
            </a:r>
          </a:p>
          <a:p>
            <a:pPr marL="0" indent="0">
              <a:buNone/>
            </a:pPr>
            <a:r>
              <a:rPr lang="en-US" dirty="0" smtClean="0">
                <a:hlinkClick r:id="rId3"/>
              </a:rPr>
              <a:t>ericha@nmsu.edu</a:t>
            </a:r>
            <a:endParaRPr lang="en-US" dirty="0" smtClean="0"/>
          </a:p>
          <a:p>
            <a:pPr marL="0" indent="0">
              <a:buNone/>
            </a:pPr>
            <a:r>
              <a:rPr lang="en-US" dirty="0" smtClean="0"/>
              <a:t>575-646-4147</a:t>
            </a:r>
          </a:p>
          <a:p>
            <a:pPr marL="0" indent="0">
              <a:buNone/>
            </a:pPr>
            <a:endParaRPr lang="en-US" dirty="0" smtClean="0"/>
          </a:p>
          <a:p>
            <a:pPr marL="0" indent="0">
              <a:buNone/>
            </a:pPr>
            <a:r>
              <a:rPr lang="en-US" dirty="0"/>
              <a:t>Nelson Stauffer</a:t>
            </a:r>
          </a:p>
          <a:p>
            <a:pPr marL="0" indent="0">
              <a:buNone/>
            </a:pPr>
            <a:r>
              <a:rPr lang="en-US" dirty="0">
                <a:hlinkClick r:id="rId4"/>
              </a:rPr>
              <a:t>ngs@nmsu.edu</a:t>
            </a:r>
            <a:endParaRPr lang="en-US" dirty="0"/>
          </a:p>
          <a:p>
            <a:pPr marL="0" indent="0">
              <a:buNone/>
            </a:pPr>
            <a:r>
              <a:rPr lang="en-US" dirty="0"/>
              <a:t>575-646-2961</a:t>
            </a:r>
          </a:p>
          <a:p>
            <a:pPr marL="0" indent="0">
              <a:buNone/>
            </a:pPr>
            <a:endParaRPr lang="en-US" dirty="0" smtClean="0"/>
          </a:p>
          <a:p>
            <a:pPr marL="0" indent="0">
              <a:buNone/>
            </a:pPr>
            <a:r>
              <a:rPr lang="en-US" dirty="0"/>
              <a:t>Sarah Burnett</a:t>
            </a:r>
          </a:p>
          <a:p>
            <a:pPr marL="0" indent="0">
              <a:buNone/>
            </a:pPr>
            <a:r>
              <a:rPr lang="en-US" dirty="0">
                <a:hlinkClick r:id="rId5"/>
              </a:rPr>
              <a:t>sburnett@blm.gov</a:t>
            </a:r>
            <a:r>
              <a:rPr lang="en-US" dirty="0"/>
              <a:t>	</a:t>
            </a:r>
          </a:p>
          <a:p>
            <a:pPr marL="0" indent="0">
              <a:buNone/>
            </a:pPr>
            <a:r>
              <a:rPr lang="en-US" dirty="0"/>
              <a:t>303-236-2716</a:t>
            </a:r>
          </a:p>
          <a:p>
            <a:pPr marL="0" indent="0">
              <a:buNone/>
            </a:pPr>
            <a:endParaRPr lang="en-US" dirty="0" smtClean="0"/>
          </a:p>
        </p:txBody>
      </p:sp>
    </p:spTree>
    <p:extLst>
      <p:ext uri="{BB962C8B-B14F-4D97-AF65-F5344CB8AC3E}">
        <p14:creationId xmlns:p14="http://schemas.microsoft.com/office/powerpoint/2010/main" val="988124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337</Words>
  <Application>Microsoft Office PowerPoint</Application>
  <PresentationFormat>On-screen Show (4:3)</PresentationFormat>
  <Paragraphs>63</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Getting Started with DIMA</vt:lpstr>
      <vt:lpstr>Advantages of Using DIMA</vt:lpstr>
      <vt:lpstr>Where to Use DIMA  </vt:lpstr>
      <vt:lpstr>Downloading DIMA</vt:lpstr>
      <vt:lpstr>DIMA Home Screen</vt:lpstr>
      <vt:lpstr>DIMA Structure</vt:lpstr>
      <vt:lpstr>What we are going to cover today!</vt:lpstr>
      <vt:lpstr>Other Resources</vt:lpstr>
      <vt:lpstr>Contact Us</vt:lpstr>
      <vt:lpstr>Reporting Errors</vt:lpstr>
    </vt:vector>
  </TitlesOfParts>
  <Company>New Mexico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DIMA</dc:title>
  <dc:creator>Sarah McCord</dc:creator>
  <cp:lastModifiedBy>Ericha Courtright</cp:lastModifiedBy>
  <cp:revision>42</cp:revision>
  <dcterms:created xsi:type="dcterms:W3CDTF">2016-02-22T19:37:31Z</dcterms:created>
  <dcterms:modified xsi:type="dcterms:W3CDTF">2016-04-19T16:42:11Z</dcterms:modified>
</cp:coreProperties>
</file>