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Lst>
  <p:sldSz cx="46634400" cy="28346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547"/>
    <a:srgbClr val="887D7D"/>
    <a:srgbClr val="E4E4E4"/>
    <a:srgbClr val="8BB9C4"/>
    <a:srgbClr val="99C2A7"/>
    <a:srgbClr val="C49D99"/>
    <a:srgbClr val="D4C8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827" autoAdjust="0"/>
  </p:normalViewPr>
  <p:slideViewPr>
    <p:cSldViewPr>
      <p:cViewPr>
        <p:scale>
          <a:sx n="40" d="100"/>
          <a:sy n="40" d="100"/>
        </p:scale>
        <p:origin x="1776" y="-72"/>
      </p:cViewPr>
      <p:guideLst>
        <p:guide orient="horz" pos="8928"/>
        <p:guide pos="146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97580" y="8805761"/>
            <a:ext cx="39639240" cy="6076103"/>
          </a:xfrm>
        </p:spPr>
        <p:txBody>
          <a:bodyPr/>
          <a:lstStyle/>
          <a:p>
            <a:r>
              <a:rPr lang="en-US" smtClean="0"/>
              <a:t>Click to edit Master title style</a:t>
            </a:r>
            <a:endParaRPr lang="en-US"/>
          </a:p>
        </p:txBody>
      </p:sp>
      <p:sp>
        <p:nvSpPr>
          <p:cNvPr id="3" name="Subtitle 2"/>
          <p:cNvSpPr>
            <a:spLocks noGrp="1"/>
          </p:cNvSpPr>
          <p:nvPr>
            <p:ph type="subTitle" idx="1"/>
          </p:nvPr>
        </p:nvSpPr>
        <p:spPr>
          <a:xfrm>
            <a:off x="6995160" y="16062960"/>
            <a:ext cx="32644080" cy="7244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FA8B8-3630-44DB-909B-683CB3C1642B}"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FA8B8-3630-44DB-909B-683CB3C1642B}"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809940" y="4691596"/>
            <a:ext cx="10492740" cy="9997355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31720" y="4691596"/>
            <a:ext cx="30700980" cy="999735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FA8B8-3630-44DB-909B-683CB3C1642B}"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FA8B8-3630-44DB-909B-683CB3C1642B}"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83796" y="18215189"/>
            <a:ext cx="39639240" cy="56299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683796" y="12014417"/>
            <a:ext cx="39639240" cy="620077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FA8B8-3630-44DB-909B-683CB3C1642B}"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31720" y="27335903"/>
            <a:ext cx="20596860" cy="77329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705820" y="27335903"/>
            <a:ext cx="20596860" cy="77329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FA8B8-3630-44DB-909B-683CB3C1642B}"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1720" y="1135170"/>
            <a:ext cx="41970960" cy="472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331721" y="6345134"/>
            <a:ext cx="20604959" cy="2644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31721" y="8989484"/>
            <a:ext cx="20604959" cy="163319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689636" y="6345134"/>
            <a:ext cx="20613053" cy="2644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3689636" y="8989484"/>
            <a:ext cx="20613053" cy="163319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FA8B8-3630-44DB-909B-683CB3C1642B}" type="datetimeFigureOut">
              <a:rPr lang="en-US" smtClean="0"/>
              <a:pPr/>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FA8B8-3630-44DB-909B-683CB3C1642B}" type="datetimeFigureOut">
              <a:rPr lang="en-US" smtClean="0"/>
              <a:pPr/>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FA8B8-3630-44DB-909B-683CB3C1642B}" type="datetimeFigureOut">
              <a:rPr lang="en-US" smtClean="0"/>
              <a:pPr/>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1728" y="1128607"/>
            <a:ext cx="15342396" cy="48031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8232756" y="1128610"/>
            <a:ext cx="26069925" cy="241928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331728" y="5931750"/>
            <a:ext cx="15342396" cy="193897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FA8B8-3630-44DB-909B-683CB3C1642B}"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0669" y="19842482"/>
            <a:ext cx="27980640" cy="234251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140669" y="2532803"/>
            <a:ext cx="27980640" cy="17007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0669" y="22184999"/>
            <a:ext cx="27980640" cy="332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FA8B8-3630-44DB-909B-683CB3C1642B}"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8AE50-5A83-4DD6-95DF-DD31972D71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1720" y="1135170"/>
            <a:ext cx="41970960" cy="472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331720" y="6614162"/>
            <a:ext cx="41970960" cy="187073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331720" y="26272918"/>
            <a:ext cx="10881360" cy="1509183"/>
          </a:xfrm>
          <a:prstGeom prst="rect">
            <a:avLst/>
          </a:prstGeom>
        </p:spPr>
        <p:txBody>
          <a:bodyPr vert="horz" lIns="91440" tIns="45720" rIns="91440" bIns="45720" rtlCol="0" anchor="ctr"/>
          <a:lstStyle>
            <a:lvl1pPr algn="l">
              <a:defRPr sz="1200">
                <a:solidFill>
                  <a:schemeClr val="tx1">
                    <a:tint val="75000"/>
                  </a:schemeClr>
                </a:solidFill>
              </a:defRPr>
            </a:lvl1pPr>
          </a:lstStyle>
          <a:p>
            <a:fld id="{B39FA8B8-3630-44DB-909B-683CB3C1642B}" type="datetimeFigureOut">
              <a:rPr lang="en-US" smtClean="0"/>
              <a:pPr/>
              <a:t>4/14/2015</a:t>
            </a:fld>
            <a:endParaRPr lang="en-US"/>
          </a:p>
        </p:txBody>
      </p:sp>
      <p:sp>
        <p:nvSpPr>
          <p:cNvPr id="5" name="Footer Placeholder 4"/>
          <p:cNvSpPr>
            <a:spLocks noGrp="1"/>
          </p:cNvSpPr>
          <p:nvPr>
            <p:ph type="ftr" sz="quarter" idx="3"/>
          </p:nvPr>
        </p:nvSpPr>
        <p:spPr>
          <a:xfrm>
            <a:off x="15933420" y="26272918"/>
            <a:ext cx="14767560" cy="1509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421320" y="26272918"/>
            <a:ext cx="10881360" cy="1509183"/>
          </a:xfrm>
          <a:prstGeom prst="rect">
            <a:avLst/>
          </a:prstGeom>
        </p:spPr>
        <p:txBody>
          <a:bodyPr vert="horz" lIns="91440" tIns="45720" rIns="91440" bIns="45720" rtlCol="0" anchor="ctr"/>
          <a:lstStyle>
            <a:lvl1pPr algn="r">
              <a:defRPr sz="1200">
                <a:solidFill>
                  <a:schemeClr val="tx1">
                    <a:tint val="75000"/>
                  </a:schemeClr>
                </a:solidFill>
              </a:defRPr>
            </a:lvl1pPr>
          </a:lstStyle>
          <a:p>
            <a:fld id="{D8E8AE50-5A83-4DD6-95DF-DD31972D71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emf"/><Relationship Id="rId21" Type="http://schemas.openxmlformats.org/officeDocument/2006/relationships/image" Target="../media/image20.jpeg"/><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image" Target="../media/image1.emf"/><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24" Type="http://schemas.openxmlformats.org/officeDocument/2006/relationships/image" Target="../media/image23.jpeg"/><Relationship Id="rId32" Type="http://schemas.openxmlformats.org/officeDocument/2006/relationships/image" Target="../media/image31.png"/><Relationship Id="rId5" Type="http://schemas.openxmlformats.org/officeDocument/2006/relationships/image" Target="../media/image4.emf"/><Relationship Id="rId15" Type="http://schemas.openxmlformats.org/officeDocument/2006/relationships/image" Target="../media/image14.emf"/><Relationship Id="rId23" Type="http://schemas.openxmlformats.org/officeDocument/2006/relationships/image" Target="../media/image22.jpeg"/><Relationship Id="rId28" Type="http://schemas.openxmlformats.org/officeDocument/2006/relationships/image" Target="../media/image27.jpeg"/><Relationship Id="rId10" Type="http://schemas.openxmlformats.org/officeDocument/2006/relationships/image" Target="../media/image9.emf"/><Relationship Id="rId19" Type="http://schemas.openxmlformats.org/officeDocument/2006/relationships/image" Target="../media/image18.jpeg"/><Relationship Id="rId31" Type="http://schemas.openxmlformats.org/officeDocument/2006/relationships/image" Target="../media/image30.jpe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21.jpeg"/><Relationship Id="rId27" Type="http://schemas.openxmlformats.org/officeDocument/2006/relationships/image" Target="../media/image26.jpeg"/><Relationship Id="rId30"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81000" y="685800"/>
            <a:ext cx="45720000" cy="27432000"/>
          </a:xfrm>
          <a:prstGeom prst="rect">
            <a:avLst/>
          </a:pr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Candara" panose="020E0502030303020204" pitchFamily="34" charset="0"/>
            </a:endParaRPr>
          </a:p>
        </p:txBody>
      </p:sp>
      <p:grpSp>
        <p:nvGrpSpPr>
          <p:cNvPr id="148" name="Group 147"/>
          <p:cNvGrpSpPr/>
          <p:nvPr/>
        </p:nvGrpSpPr>
        <p:grpSpPr>
          <a:xfrm>
            <a:off x="23865840" y="18516600"/>
            <a:ext cx="10058400" cy="8686801"/>
            <a:chOff x="1684431" y="3886199"/>
            <a:chExt cx="9144000" cy="8018587"/>
          </a:xfrm>
        </p:grpSpPr>
        <p:sp>
          <p:nvSpPr>
            <p:cNvPr id="149" name="Rectangle 148"/>
            <p:cNvSpPr/>
            <p:nvPr/>
          </p:nvSpPr>
          <p:spPr>
            <a:xfrm>
              <a:off x="1684431" y="3886200"/>
              <a:ext cx="9144000" cy="8018586"/>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1684431" y="3886199"/>
              <a:ext cx="9144000" cy="506437"/>
            </a:xfrm>
            <a:prstGeom prst="rect">
              <a:avLst/>
            </a:prstGeom>
            <a:solidFill>
              <a:schemeClr val="bg2">
                <a:lumMod val="7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 bIns="27432" rtlCol="0" anchor="t"/>
            <a:lstStyle/>
            <a:p>
              <a:pPr algn="ctr"/>
              <a:r>
                <a:rPr lang="en-US" sz="3200" dirty="0" err="1" smtClean="0">
                  <a:latin typeface="Copperplate Gothic Light" panose="020E0507020206020404" pitchFamily="34" charset="0"/>
                </a:rPr>
                <a:t>Umardiin</a:t>
              </a:r>
              <a:r>
                <a:rPr lang="en-US" sz="3200" dirty="0" smtClean="0">
                  <a:latin typeface="Copperplate Gothic Light" panose="020E0507020206020404" pitchFamily="34" charset="0"/>
                </a:rPr>
                <a:t> </a:t>
              </a:r>
              <a:r>
                <a:rPr lang="en-US" sz="3200" dirty="0" err="1" smtClean="0">
                  <a:latin typeface="Copperplate Gothic Light" panose="020E0507020206020404" pitchFamily="34" charset="0"/>
                </a:rPr>
                <a:t>tsol</a:t>
              </a:r>
              <a:r>
                <a:rPr lang="en-US" sz="3200" dirty="0" smtClean="0">
                  <a:latin typeface="Copperplate Gothic Light" panose="020E0507020206020404" pitchFamily="34" charset="0"/>
                </a:rPr>
                <a:t> (Southern deserts)</a:t>
              </a:r>
              <a:endParaRPr lang="en-US" sz="3200" dirty="0">
                <a:latin typeface="Copperplate Gothic Light" panose="020E0507020206020404" pitchFamily="34" charset="0"/>
              </a:endParaRPr>
            </a:p>
          </p:txBody>
        </p:sp>
      </p:grpSp>
      <p:sp>
        <p:nvSpPr>
          <p:cNvPr id="104" name="Rectangle 103"/>
          <p:cNvSpPr/>
          <p:nvPr/>
        </p:nvSpPr>
        <p:spPr>
          <a:xfrm>
            <a:off x="19705320" y="3428999"/>
            <a:ext cx="25420320" cy="512064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 rtlCol="0" anchor="t"/>
          <a:lstStyle/>
          <a:p>
            <a:endParaRPr lang="en-US" sz="2400" b="1" dirty="0">
              <a:solidFill>
                <a:schemeClr val="tx1">
                  <a:lumMod val="65000"/>
                  <a:lumOff val="35000"/>
                </a:schemeClr>
              </a:solidFill>
              <a:latin typeface="Candara" panose="020E0502030303020204" pitchFamily="34" charset="0"/>
            </a:endParaRPr>
          </a:p>
        </p:txBody>
      </p:sp>
      <p:grpSp>
        <p:nvGrpSpPr>
          <p:cNvPr id="129" name="Group 128"/>
          <p:cNvGrpSpPr/>
          <p:nvPr/>
        </p:nvGrpSpPr>
        <p:grpSpPr>
          <a:xfrm>
            <a:off x="23317200" y="7406640"/>
            <a:ext cx="21656040" cy="640082"/>
            <a:chOff x="23682960" y="7133705"/>
            <a:chExt cx="21656040" cy="698272"/>
          </a:xfrm>
        </p:grpSpPr>
        <p:sp>
          <p:nvSpPr>
            <p:cNvPr id="96" name="Notched Right Arrow 95"/>
            <p:cNvSpPr/>
            <p:nvPr/>
          </p:nvSpPr>
          <p:spPr>
            <a:xfrm>
              <a:off x="23774400" y="7133708"/>
              <a:ext cx="21564600" cy="698269"/>
            </a:xfrm>
            <a:prstGeom prst="notchedRightArrow">
              <a:avLst>
                <a:gd name="adj1" fmla="val 100000"/>
                <a:gd name="adj2" fmla="val 71144"/>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Notched Right Arrow 111"/>
            <p:cNvSpPr/>
            <p:nvPr/>
          </p:nvSpPr>
          <p:spPr>
            <a:xfrm>
              <a:off x="23774400" y="7133705"/>
              <a:ext cx="15087600" cy="698269"/>
            </a:xfrm>
            <a:prstGeom prst="notchedRightArrow">
              <a:avLst>
                <a:gd name="adj1" fmla="val 100000"/>
                <a:gd name="adj2" fmla="val 71144"/>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Notched Right Arrow 109"/>
            <p:cNvSpPr/>
            <p:nvPr/>
          </p:nvSpPr>
          <p:spPr>
            <a:xfrm>
              <a:off x="23682960" y="7133705"/>
              <a:ext cx="7863840" cy="698269"/>
            </a:xfrm>
            <a:prstGeom prst="notchedRightArrow">
              <a:avLst>
                <a:gd name="adj1" fmla="val 100000"/>
                <a:gd name="adj2" fmla="val 71144"/>
              </a:avLst>
            </a:prstGeom>
            <a:solidFill>
              <a:schemeClr val="bg1"/>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1554480" y="9144000"/>
            <a:ext cx="10058400" cy="8686800"/>
            <a:chOff x="1828800" y="14630400"/>
            <a:chExt cx="9144000" cy="8229600"/>
          </a:xfrm>
          <a:effectLst/>
        </p:grpSpPr>
        <p:sp>
          <p:nvSpPr>
            <p:cNvPr id="55" name="Rectangle 54"/>
            <p:cNvSpPr/>
            <p:nvPr/>
          </p:nvSpPr>
          <p:spPr>
            <a:xfrm>
              <a:off x="1828800" y="14630400"/>
              <a:ext cx="9144000" cy="822960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828800" y="14630400"/>
              <a:ext cx="9144000" cy="519764"/>
            </a:xfrm>
            <a:prstGeom prst="rect">
              <a:avLst/>
            </a:prstGeom>
            <a:solidFill>
              <a:schemeClr val="bg2">
                <a:lumMod val="2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 bIns="27432" rtlCol="0" anchor="t"/>
            <a:lstStyle/>
            <a:p>
              <a:pPr algn="ctr"/>
              <a:r>
                <a:rPr lang="en-US" sz="3200" dirty="0" err="1" smtClean="0">
                  <a:latin typeface="Copperplate Gothic Light" pitchFamily="34" charset="0"/>
                </a:rPr>
                <a:t>Oit</a:t>
              </a:r>
              <a:r>
                <a:rPr lang="en-US" sz="3200" dirty="0" smtClean="0">
                  <a:latin typeface="Copperplate Gothic Light" pitchFamily="34" charset="0"/>
                </a:rPr>
                <a:t> </a:t>
              </a:r>
              <a:r>
                <a:rPr lang="en-US" sz="3200" dirty="0" err="1">
                  <a:latin typeface="Copperplate Gothic Light" pitchFamily="34" charset="0"/>
                </a:rPr>
                <a:t>heeriin</a:t>
              </a:r>
              <a:r>
                <a:rPr lang="en-US" sz="3200" dirty="0">
                  <a:latin typeface="Copperplate Gothic Light" pitchFamily="34" charset="0"/>
                </a:rPr>
                <a:t> </a:t>
              </a:r>
              <a:r>
                <a:rPr lang="en-US" sz="3200" dirty="0" smtClean="0">
                  <a:latin typeface="Copperplate Gothic Light" pitchFamily="34" charset="0"/>
                </a:rPr>
                <a:t>bus (Forest steppes)</a:t>
              </a:r>
              <a:endParaRPr lang="en-US" sz="3200" dirty="0">
                <a:latin typeface="Copperplate Gothic Light" pitchFamily="34" charset="0"/>
              </a:endParaRPr>
            </a:p>
          </p:txBody>
        </p:sp>
      </p:grpSp>
      <p:sp>
        <p:nvSpPr>
          <p:cNvPr id="123" name="TextBox 122"/>
          <p:cNvSpPr txBox="1"/>
          <p:nvPr/>
        </p:nvSpPr>
        <p:spPr>
          <a:xfrm>
            <a:off x="457200" y="457199"/>
            <a:ext cx="45720000" cy="2514600"/>
          </a:xfrm>
          <a:prstGeom prst="rect">
            <a:avLst/>
          </a:prstGeom>
          <a:solidFill>
            <a:schemeClr val="bg2">
              <a:lumMod val="50000"/>
            </a:schemeClr>
          </a:solidFill>
          <a:ln w="12700">
            <a:noFill/>
          </a:ln>
        </p:spPr>
        <p:txBody>
          <a:bodyPr wrap="square" lIns="274320" tIns="182880" rIns="274320" bIns="182880" rtlCol="0" anchor="ctr">
            <a:spAutoFit/>
          </a:bodyPr>
          <a:lstStyle/>
          <a:p>
            <a:pPr marL="863600"/>
            <a:r>
              <a:rPr lang="en-US" sz="8000" b="1" dirty="0" smtClean="0">
                <a:solidFill>
                  <a:schemeClr val="bg1"/>
                </a:solidFill>
                <a:latin typeface="Candara" panose="020E0502030303020204" pitchFamily="34" charset="0"/>
                <a:cs typeface="Times New Roman" panose="02020603050405020304" pitchFamily="18" charset="0"/>
              </a:rPr>
              <a:t>Ecological Site Inventory of Mongolia</a:t>
            </a:r>
          </a:p>
          <a:p>
            <a:pPr marL="868363"/>
            <a:r>
              <a:rPr lang="en-US" sz="5400" b="1" dirty="0">
                <a:solidFill>
                  <a:schemeClr val="bg1"/>
                </a:solidFill>
                <a:latin typeface="Candara" panose="020E0502030303020204" pitchFamily="34" charset="0"/>
                <a:cs typeface="Arial" panose="020B0604020202020204" pitchFamily="34" charset="0"/>
              </a:rPr>
              <a:t>A statistical assessment of </a:t>
            </a:r>
            <a:r>
              <a:rPr lang="en-US" sz="5400" b="1" dirty="0" smtClean="0">
                <a:solidFill>
                  <a:schemeClr val="bg1"/>
                </a:solidFill>
                <a:latin typeface="Candara" panose="020E0502030303020204" pitchFamily="34" charset="0"/>
                <a:cs typeface="Arial" panose="020B0604020202020204" pitchFamily="34" charset="0"/>
              </a:rPr>
              <a:t>plant community </a:t>
            </a:r>
            <a:r>
              <a:rPr lang="en-US" sz="5400" b="1" dirty="0">
                <a:solidFill>
                  <a:schemeClr val="bg1"/>
                </a:solidFill>
                <a:latin typeface="Candara" panose="020E0502030303020204" pitchFamily="34" charset="0"/>
                <a:cs typeface="Arial" panose="020B0604020202020204" pitchFamily="34" charset="0"/>
              </a:rPr>
              <a:t>variation by </a:t>
            </a:r>
            <a:r>
              <a:rPr lang="en-US" sz="5400" b="1" dirty="0" smtClean="0">
                <a:solidFill>
                  <a:schemeClr val="bg1"/>
                </a:solidFill>
                <a:latin typeface="Candara" panose="020E0502030303020204" pitchFamily="34" charset="0"/>
                <a:cs typeface="Arial" panose="020B0604020202020204" pitchFamily="34" charset="0"/>
              </a:rPr>
              <a:t>natural zone</a:t>
            </a:r>
            <a:endParaRPr lang="en-US" sz="5400" b="1" dirty="0">
              <a:solidFill>
                <a:schemeClr val="bg1"/>
              </a:solidFill>
              <a:latin typeface="Candara" panose="020E0502030303020204" pitchFamily="34" charset="0"/>
              <a:cs typeface="Arial" panose="020B0604020202020204" pitchFamily="34" charset="0"/>
            </a:endParaRPr>
          </a:p>
        </p:txBody>
      </p:sp>
      <p:graphicFrame>
        <p:nvGraphicFramePr>
          <p:cNvPr id="58" name="Table 57"/>
          <p:cNvGraphicFramePr>
            <a:graphicFrameLocks noGrp="1"/>
          </p:cNvGraphicFramePr>
          <p:nvPr>
            <p:extLst>
              <p:ext uri="{D42A27DB-BD31-4B8C-83A1-F6EECF244321}">
                <p14:modId xmlns:p14="http://schemas.microsoft.com/office/powerpoint/2010/main" val="3194923417"/>
              </p:ext>
            </p:extLst>
          </p:nvPr>
        </p:nvGraphicFramePr>
        <p:xfrm>
          <a:off x="2011680" y="13533120"/>
          <a:ext cx="9052560" cy="4173269"/>
        </p:xfrm>
        <a:graphic>
          <a:graphicData uri="http://schemas.openxmlformats.org/drawingml/2006/table">
            <a:tbl>
              <a:tblPr/>
              <a:tblGrid>
                <a:gridCol w="1920240"/>
                <a:gridCol w="2194560"/>
                <a:gridCol w="411480"/>
                <a:gridCol w="411480"/>
                <a:gridCol w="411480"/>
                <a:gridCol w="411480"/>
                <a:gridCol w="411480"/>
                <a:gridCol w="411480"/>
                <a:gridCol w="411480"/>
                <a:gridCol w="411480"/>
                <a:gridCol w="411480"/>
                <a:gridCol w="411480"/>
                <a:gridCol w="411480"/>
                <a:gridCol w="411480"/>
              </a:tblGrid>
              <a:tr h="182880">
                <a:tc>
                  <a:txBody>
                    <a:bodyPr/>
                    <a:lstStyle/>
                    <a:p>
                      <a:pPr algn="l" fontAlgn="b"/>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gridSpan="12">
                  <a:txBody>
                    <a:bodyPr/>
                    <a:lstStyle/>
                    <a:p>
                      <a:pPr algn="ctr" fontAlgn="b"/>
                      <a:r>
                        <a:rPr lang="en-US" sz="1200" b="0" i="0" u="none" strike="noStrike" dirty="0" smtClean="0">
                          <a:solidFill>
                            <a:srgbClr val="000000"/>
                          </a:solidFill>
                          <a:latin typeface="Arial" pitchFamily="34" charset="0"/>
                          <a:cs typeface="Arial" pitchFamily="34" charset="0"/>
                        </a:rPr>
                        <a:t>Species</a:t>
                      </a:r>
                      <a:r>
                        <a:rPr lang="en-US" sz="1200" b="0" i="0" u="none" strike="noStrike" baseline="0" dirty="0" smtClean="0">
                          <a:solidFill>
                            <a:srgbClr val="000000"/>
                          </a:solidFill>
                          <a:latin typeface="Arial" pitchFamily="34" charset="0"/>
                          <a:cs typeface="Arial" pitchFamily="34" charset="0"/>
                        </a:rPr>
                        <a:t> frequency and mean cover by c</a:t>
                      </a:r>
                      <a:r>
                        <a:rPr lang="en-US" sz="1200" b="0" i="0" u="none" strike="noStrike" dirty="0" smtClean="0">
                          <a:solidFill>
                            <a:srgbClr val="000000"/>
                          </a:solidFill>
                          <a:latin typeface="Arial" pitchFamily="34" charset="0"/>
                          <a:cs typeface="Arial" pitchFamily="34" charset="0"/>
                        </a:rPr>
                        <a:t>luster</a:t>
                      </a:r>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r>
              <a:tr h="182880">
                <a:tc>
                  <a:txBody>
                    <a:bodyPr/>
                    <a:lstStyle/>
                    <a:p>
                      <a:pPr algn="l" fontAlgn="b"/>
                      <a:r>
                        <a:rPr lang="en-US" sz="1200" b="0" i="0" u="none" strike="noStrike" dirty="0" smtClean="0">
                          <a:solidFill>
                            <a:srgbClr val="000000"/>
                          </a:solidFill>
                          <a:latin typeface="Arial" pitchFamily="34" charset="0"/>
                          <a:cs typeface="Arial" pitchFamily="34" charset="0"/>
                        </a:rPr>
                        <a:t>Plant</a:t>
                      </a:r>
                      <a:r>
                        <a:rPr lang="en-US" sz="1200" b="0" i="0" u="none" strike="noStrike" baseline="0" dirty="0" smtClean="0">
                          <a:solidFill>
                            <a:srgbClr val="000000"/>
                          </a:solidFill>
                          <a:latin typeface="Arial" pitchFamily="34" charset="0"/>
                          <a:cs typeface="Arial" pitchFamily="34" charset="0"/>
                        </a:rPr>
                        <a:t> species</a:t>
                      </a:r>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Plant</a:t>
                      </a:r>
                      <a:r>
                        <a:rPr lang="en-US" sz="1200" b="0" i="0" u="none" strike="noStrike" baseline="0" dirty="0" smtClean="0">
                          <a:solidFill>
                            <a:srgbClr val="000000"/>
                          </a:solidFill>
                          <a:latin typeface="Arial" pitchFamily="34" charset="0"/>
                          <a:cs typeface="Arial" pitchFamily="34" charset="0"/>
                        </a:rPr>
                        <a:t> species (Mongolian)</a:t>
                      </a:r>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1</a:t>
                      </a:r>
                      <a:endParaRPr lang="en-US" sz="900" b="0" i="0" u="none" strike="noStrike" dirty="0" smtClean="0">
                        <a:solidFill>
                          <a:srgbClr val="000000"/>
                        </a:solidFill>
                        <a:latin typeface="Arial" pitchFamily="34" charset="0"/>
                        <a:cs typeface="Arial" pitchFamily="34" charset="0"/>
                      </a:endParaRPr>
                    </a:p>
                    <a:p>
                      <a:pPr algn="l" fontAlgn="b"/>
                      <a:r>
                        <a:rPr lang="en-US" sz="900" b="0" i="0" u="none" strike="noStrike" dirty="0" smtClean="0">
                          <a:solidFill>
                            <a:srgbClr val="000000"/>
                          </a:solidFill>
                          <a:latin typeface="Arial" pitchFamily="34" charset="0"/>
                          <a:cs typeface="Arial" pitchFamily="34" charset="0"/>
                        </a:rPr>
                        <a:t>(n=35)</a:t>
                      </a:r>
                      <a:endParaRPr lang="en-US" sz="9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2</a:t>
                      </a:r>
                    </a:p>
                    <a:p>
                      <a:pPr algn="l" fontAlgn="b"/>
                      <a:r>
                        <a:rPr lang="en-US" sz="900" b="0" i="0" u="none" strike="noStrike" dirty="0" smtClean="0">
                          <a:solidFill>
                            <a:srgbClr val="000000"/>
                          </a:solidFill>
                          <a:latin typeface="Arial" pitchFamily="34" charset="0"/>
                          <a:cs typeface="Arial" pitchFamily="34" charset="0"/>
                        </a:rPr>
                        <a:t>(n=22)</a:t>
                      </a:r>
                      <a:endParaRPr lang="en-US" sz="9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3</a:t>
                      </a:r>
                      <a:endParaRPr lang="en-US" sz="900" b="0" i="0" u="none" strike="noStrike" dirty="0" smtClean="0">
                        <a:solidFill>
                          <a:srgbClr val="000000"/>
                        </a:solidFill>
                        <a:latin typeface="Arial" pitchFamily="34" charset="0"/>
                        <a:cs typeface="Arial" pitchFamily="34" charset="0"/>
                      </a:endParaRPr>
                    </a:p>
                    <a:p>
                      <a:pPr algn="l" fontAlgn="b"/>
                      <a:r>
                        <a:rPr lang="en-US" sz="900" b="0" i="0" u="none" strike="noStrike" dirty="0" smtClean="0">
                          <a:solidFill>
                            <a:srgbClr val="000000"/>
                          </a:solidFill>
                          <a:latin typeface="Arial" pitchFamily="34" charset="0"/>
                          <a:cs typeface="Arial" pitchFamily="34" charset="0"/>
                        </a:rPr>
                        <a:t>(n=15)</a:t>
                      </a: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4</a:t>
                      </a:r>
                      <a:endParaRPr lang="en-US" sz="900" b="0" i="0" u="none" strike="noStrike" dirty="0" smtClean="0">
                        <a:solidFill>
                          <a:srgbClr val="000000"/>
                        </a:solidFill>
                        <a:latin typeface="Arial" pitchFamily="34" charset="0"/>
                        <a:cs typeface="Arial" pitchFamily="34" charset="0"/>
                      </a:endParaRPr>
                    </a:p>
                    <a:p>
                      <a:pPr algn="l" fontAlgn="b"/>
                      <a:r>
                        <a:rPr lang="en-US" sz="900" b="0" i="0" u="none" strike="noStrike" dirty="0" smtClean="0">
                          <a:solidFill>
                            <a:srgbClr val="000000"/>
                          </a:solidFill>
                          <a:latin typeface="Arial" pitchFamily="34" charset="0"/>
                          <a:cs typeface="Arial" pitchFamily="34" charset="0"/>
                        </a:rPr>
                        <a:t>(n=20)</a:t>
                      </a:r>
                      <a:endParaRPr lang="en-US" sz="9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5</a:t>
                      </a:r>
                      <a:endParaRPr lang="en-US" sz="900" b="0" i="0" u="none" strike="noStrike" dirty="0" smtClean="0">
                        <a:solidFill>
                          <a:srgbClr val="000000"/>
                        </a:solidFill>
                        <a:latin typeface="Arial" pitchFamily="34" charset="0"/>
                        <a:cs typeface="Arial" pitchFamily="34" charset="0"/>
                      </a:endParaRPr>
                    </a:p>
                    <a:p>
                      <a:pPr algn="l" fontAlgn="b"/>
                      <a:r>
                        <a:rPr lang="en-US" sz="900" b="0" i="0" u="none" strike="noStrike" dirty="0" smtClean="0">
                          <a:solidFill>
                            <a:srgbClr val="000000"/>
                          </a:solidFill>
                          <a:latin typeface="Arial" pitchFamily="34" charset="0"/>
                          <a:cs typeface="Arial" pitchFamily="34" charset="0"/>
                        </a:rPr>
                        <a:t>(n=15)</a:t>
                      </a:r>
                      <a:endParaRPr lang="en-US" sz="9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6</a:t>
                      </a:r>
                      <a:endParaRPr lang="en-US" sz="900" b="0" i="0" u="none" strike="noStrike" dirty="0" smtClean="0">
                        <a:solidFill>
                          <a:srgbClr val="000000"/>
                        </a:solidFill>
                        <a:latin typeface="Arial" pitchFamily="34" charset="0"/>
                        <a:cs typeface="Arial" pitchFamily="34" charset="0"/>
                      </a:endParaRPr>
                    </a:p>
                    <a:p>
                      <a:pPr algn="l" fontAlgn="b"/>
                      <a:r>
                        <a:rPr lang="en-US" sz="900" b="0" i="0" u="none" strike="noStrike" dirty="0" smtClean="0">
                          <a:solidFill>
                            <a:srgbClr val="000000"/>
                          </a:solidFill>
                          <a:latin typeface="Arial" pitchFamily="34" charset="0"/>
                          <a:cs typeface="Arial" pitchFamily="34" charset="0"/>
                        </a:rPr>
                        <a:t>(n=6)</a:t>
                      </a:r>
                      <a:endParaRPr lang="en-US" sz="9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Agropyron</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cristatum</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Saman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erhug</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dirty="0">
                          <a:solidFill>
                            <a:srgbClr val="000000"/>
                          </a:solidFill>
                          <a:effectLst/>
                          <a:latin typeface="Arial"/>
                        </a:rPr>
                        <a:t>91(</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4.7)</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59(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4.1)</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73(</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3.7)</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90(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53(</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9.6)</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r>
              <a:tr h="91440">
                <a:tc>
                  <a:txBody>
                    <a:bodyPr/>
                    <a:lstStyle/>
                    <a:p>
                      <a:pPr algn="l" fontAlgn="b"/>
                      <a:r>
                        <a:rPr lang="en-US" sz="1200" b="0" i="1" u="none" strike="noStrike" dirty="0" smtClean="0">
                          <a:solidFill>
                            <a:srgbClr val="000000"/>
                          </a:solidFill>
                          <a:latin typeface="Arial" pitchFamily="34" charset="0"/>
                          <a:cs typeface="Arial" pitchFamily="34" charset="0"/>
                        </a:rPr>
                        <a:t>Allium </a:t>
                      </a:r>
                      <a:r>
                        <a:rPr lang="en-US" sz="1200" b="0" i="1" u="none" strike="noStrike" dirty="0" err="1" smtClean="0">
                          <a:solidFill>
                            <a:srgbClr val="000000"/>
                          </a:solidFill>
                          <a:latin typeface="Arial" pitchFamily="34" charset="0"/>
                          <a:cs typeface="Arial" pitchFamily="34" charset="0"/>
                        </a:rPr>
                        <a:t>bidentatum</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Shudlig</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songino</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Arenaria</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capillaris</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Hyalgasan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devhergen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tsagaan</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2.9)</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45(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smtClean="0">
                          <a:solidFill>
                            <a:srgbClr val="000000"/>
                          </a:solidFill>
                          <a:latin typeface="Arial" pitchFamily="34" charset="0"/>
                          <a:cs typeface="Arial" pitchFamily="34" charset="0"/>
                        </a:rPr>
                        <a:t>Artemisia </a:t>
                      </a:r>
                      <a:r>
                        <a:rPr lang="en-US" sz="1200" b="0" i="1" u="none" strike="noStrike" dirty="0" err="1" smtClean="0">
                          <a:solidFill>
                            <a:srgbClr val="000000"/>
                          </a:solidFill>
                          <a:latin typeface="Arial" pitchFamily="34" charset="0"/>
                          <a:cs typeface="Arial" pitchFamily="34" charset="0"/>
                        </a:rPr>
                        <a:t>commutata</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Hurgan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sharilj</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Arnebia</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fimbriata</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Tsatsagt</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bereemeg</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32(</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2.8)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13.2)</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smtClean="0">
                          <a:solidFill>
                            <a:srgbClr val="000000"/>
                          </a:solidFill>
                          <a:latin typeface="Arial" pitchFamily="34" charset="0"/>
                          <a:cs typeface="Arial" pitchFamily="34" charset="0"/>
                        </a:rPr>
                        <a:t>Artemisia </a:t>
                      </a:r>
                      <a:r>
                        <a:rPr lang="en-US" sz="1200" b="0" i="1" u="none" strike="noStrike" dirty="0" err="1" smtClean="0">
                          <a:solidFill>
                            <a:srgbClr val="000000"/>
                          </a:solidFill>
                          <a:latin typeface="Arial" pitchFamily="34" charset="0"/>
                          <a:cs typeface="Arial" pitchFamily="34" charset="0"/>
                        </a:rPr>
                        <a:t>frigida</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Agi</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smtClean="0">
                          <a:solidFill>
                            <a:srgbClr val="000000"/>
                          </a:solidFill>
                          <a:latin typeface="Arial" pitchFamily="34" charset="0"/>
                          <a:cs typeface="Arial" pitchFamily="34" charset="0"/>
                        </a:rPr>
                        <a:t>Aster </a:t>
                      </a:r>
                      <a:r>
                        <a:rPr lang="en-US" sz="1200" b="0" i="1" u="none" strike="noStrike" dirty="0" err="1" smtClean="0">
                          <a:solidFill>
                            <a:srgbClr val="000000"/>
                          </a:solidFill>
                          <a:latin typeface="Arial" pitchFamily="34" charset="0"/>
                          <a:cs typeface="Arial" pitchFamily="34" charset="0"/>
                        </a:rPr>
                        <a:t>alpinus</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Tagiin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gol</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geser</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2.4)</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Carex</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duriuscula</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Shireg</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ulalj</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0.6)</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Carex</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korshinskyi</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Korjinskiin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ulalj</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Carex</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pediformis</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Zogdor</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ulalj</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41.5)</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Dasiphora</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fruticosa</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Suugun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borolzgono</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10.4)</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Festuca</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lenensis</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Leniin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botuuli</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Galium</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verum</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Jinhene</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urumtuul</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Koeleria</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macrantha</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smtClean="0">
                          <a:solidFill>
                            <a:srgbClr val="000000"/>
                          </a:solidFill>
                          <a:latin typeface="Arial" pitchFamily="34" charset="0"/>
                          <a:cs typeface="Arial" pitchFamily="34" charset="0"/>
                        </a:rPr>
                        <a:t>Tom </a:t>
                      </a:r>
                      <a:r>
                        <a:rPr lang="en-US" sz="1200" b="0" i="0" u="none" strike="noStrike" dirty="0" err="1" smtClean="0">
                          <a:solidFill>
                            <a:srgbClr val="000000"/>
                          </a:solidFill>
                          <a:latin typeface="Arial" pitchFamily="34" charset="0"/>
                          <a:cs typeface="Arial" pitchFamily="34" charset="0"/>
                        </a:rPr>
                        <a:t>tsetsegt</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daagan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suul</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6.2)</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Poa</a:t>
                      </a:r>
                      <a:r>
                        <a:rPr lang="en-US" sz="1200" b="0" i="1" u="none" strike="noStrike" dirty="0" smtClean="0">
                          <a:solidFill>
                            <a:srgbClr val="000000"/>
                          </a:solidFill>
                          <a:latin typeface="Arial" pitchFamily="34" charset="0"/>
                          <a:cs typeface="Arial" pitchFamily="34" charset="0"/>
                        </a:rPr>
                        <a:t> attenuate</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Sunagar</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bieleg</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2.1)</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Potentilla</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acaulis</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Ishgui</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gichgene</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10.5)</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Potentilla</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bifurca</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Imt</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gichgene</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1.7)</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Pulsatilla</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turczaninovii</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Turchaninoviin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yargui</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0.8)</a:t>
                      </a:r>
                    </a:p>
                  </a:txBody>
                  <a:tcPr marL="9525" marR="9525" marT="9525" marB="0" anchor="ctr">
                    <a:lnL>
                      <a:noFill/>
                    </a:lnL>
                    <a:lnR>
                      <a:noFill/>
                    </a:lnR>
                    <a:lnT>
                      <a:noFill/>
                    </a:lnT>
                    <a:lnB>
                      <a:noFill/>
                    </a:lnB>
                    <a:noFill/>
                  </a:tcPr>
                </a:tc>
              </a:tr>
              <a:tr h="91440">
                <a:tc>
                  <a:txBody>
                    <a:bodyPr/>
                    <a:lstStyle/>
                    <a:p>
                      <a:pPr algn="l" fontAlgn="b"/>
                      <a:r>
                        <a:rPr lang="en-US" sz="1200" b="0" i="1" u="none" strike="noStrike" dirty="0" err="1" smtClean="0">
                          <a:solidFill>
                            <a:srgbClr val="000000"/>
                          </a:solidFill>
                          <a:latin typeface="Arial" pitchFamily="34" charset="0"/>
                          <a:cs typeface="Arial" pitchFamily="34" charset="0"/>
                        </a:rPr>
                        <a:t>Stipa</a:t>
                      </a:r>
                      <a:r>
                        <a:rPr lang="en-US" sz="1200" b="0" i="1" u="none" strike="noStrike" dirty="0" smtClean="0">
                          <a:solidFill>
                            <a:srgbClr val="000000"/>
                          </a:solidFill>
                          <a:latin typeface="Arial" pitchFamily="34" charset="0"/>
                          <a:cs typeface="Arial" pitchFamily="34" charset="0"/>
                        </a:rPr>
                        <a:t> </a:t>
                      </a:r>
                      <a:r>
                        <a:rPr lang="en-US" sz="1200" b="0" i="1" u="none" strike="noStrike" dirty="0" err="1" smtClean="0">
                          <a:solidFill>
                            <a:srgbClr val="000000"/>
                          </a:solidFill>
                          <a:latin typeface="Arial" pitchFamily="34" charset="0"/>
                          <a:cs typeface="Arial" pitchFamily="34" charset="0"/>
                        </a:rPr>
                        <a:t>krylovii</a:t>
                      </a:r>
                      <a:endParaRPr lang="en-US" sz="1200" b="0" i="1"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r>
                        <a:rPr lang="en-US" sz="1200" b="0" i="0" u="none" strike="noStrike" dirty="0" err="1" smtClean="0">
                          <a:solidFill>
                            <a:srgbClr val="000000"/>
                          </a:solidFill>
                          <a:latin typeface="Arial" pitchFamily="34" charset="0"/>
                          <a:cs typeface="Arial" pitchFamily="34" charset="0"/>
                        </a:rPr>
                        <a:t>Kryloviin</a:t>
                      </a:r>
                      <a:r>
                        <a:rPr lang="en-US" sz="1200" b="0" i="0" u="none" strike="noStrike" dirty="0" smtClean="0">
                          <a:solidFill>
                            <a:srgbClr val="000000"/>
                          </a:solidFill>
                          <a:latin typeface="Arial" pitchFamily="34" charset="0"/>
                          <a:cs typeface="Arial" pitchFamily="34" charset="0"/>
                        </a:rPr>
                        <a:t> </a:t>
                      </a:r>
                      <a:r>
                        <a:rPr lang="en-US" sz="1200" b="0" i="0" u="none" strike="noStrike" dirty="0" err="1" smtClean="0">
                          <a:solidFill>
                            <a:srgbClr val="000000"/>
                          </a:solidFill>
                          <a:latin typeface="Arial" pitchFamily="34" charset="0"/>
                          <a:cs typeface="Arial" pitchFamily="34" charset="0"/>
                        </a:rPr>
                        <a:t>hyalgana</a:t>
                      </a:r>
                      <a:endParaRPr lang="en-US" sz="1200" b="0" i="0" u="none" strike="noStrike" dirty="0">
                        <a:solidFill>
                          <a:srgbClr val="000000"/>
                        </a:solidFill>
                        <a:latin typeface="Arial" pitchFamily="34" charset="0"/>
                        <a:cs typeface="Arial" pitchFamily="34" charset="0"/>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34.5)</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41(</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2.6)</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73(</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5.2)</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10.9)</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7.0)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Arial"/>
                        </a:rPr>
                        <a:t>16.8)</a:t>
                      </a:r>
                    </a:p>
                  </a:txBody>
                  <a:tcPr marL="9525" marR="9525" marT="9525" marB="0" anchor="ctr">
                    <a:lnL>
                      <a:noFill/>
                    </a:lnL>
                    <a:lnR>
                      <a:noFill/>
                    </a:lnR>
                    <a:lnT>
                      <a:noFill/>
                    </a:lnT>
                    <a:lnB w="9525" cap="flat" cmpd="sng" algn="ctr">
                      <a:noFill/>
                      <a:prstDash val="solid"/>
                      <a:round/>
                      <a:headEnd type="none" w="med" len="med"/>
                      <a:tailEnd type="none" w="med" len="med"/>
                    </a:lnB>
                    <a:noFill/>
                  </a:tcPr>
                </a:tc>
              </a:tr>
            </a:tbl>
          </a:graphicData>
        </a:graphic>
      </p:graphicFrame>
      <p:grpSp>
        <p:nvGrpSpPr>
          <p:cNvPr id="60" name="Group 59"/>
          <p:cNvGrpSpPr/>
          <p:nvPr/>
        </p:nvGrpSpPr>
        <p:grpSpPr>
          <a:xfrm>
            <a:off x="12710160" y="9144000"/>
            <a:ext cx="10058400" cy="8686800"/>
            <a:chOff x="1684431" y="3886200"/>
            <a:chExt cx="9144000" cy="8018585"/>
          </a:xfrm>
        </p:grpSpPr>
        <p:sp>
          <p:nvSpPr>
            <p:cNvPr id="61" name="Rectangle 60"/>
            <p:cNvSpPr/>
            <p:nvPr/>
          </p:nvSpPr>
          <p:spPr>
            <a:xfrm>
              <a:off x="1684431" y="3886200"/>
              <a:ext cx="9144000" cy="8018585"/>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684431" y="3886200"/>
              <a:ext cx="9144000" cy="506437"/>
            </a:xfrm>
            <a:prstGeom prst="rect">
              <a:avLst/>
            </a:prstGeom>
            <a:solidFill>
              <a:schemeClr val="bg2">
                <a:lumMod val="2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 bIns="27432" rtlCol="0" anchor="t"/>
            <a:lstStyle/>
            <a:p>
              <a:pPr algn="ctr"/>
              <a:r>
                <a:rPr lang="en-US" sz="3200" dirty="0" err="1" smtClean="0">
                  <a:latin typeface="Copperplate Gothic Light" panose="020E0507020206020404" pitchFamily="34" charset="0"/>
                </a:rPr>
                <a:t>Nugat</a:t>
              </a:r>
              <a:r>
                <a:rPr lang="en-US" sz="3200" dirty="0" smtClean="0">
                  <a:latin typeface="Copperplate Gothic Light" panose="020E0507020206020404" pitchFamily="34" charset="0"/>
                </a:rPr>
                <a:t> </a:t>
              </a:r>
              <a:r>
                <a:rPr lang="en-US" sz="3200" dirty="0" err="1" smtClean="0">
                  <a:latin typeface="Copperplate Gothic Light" panose="020E0507020206020404" pitchFamily="34" charset="0"/>
                </a:rPr>
                <a:t>heer</a:t>
              </a:r>
              <a:r>
                <a:rPr lang="en-US" sz="3200" dirty="0" smtClean="0">
                  <a:latin typeface="Copperplate Gothic Light" panose="020E0507020206020404" pitchFamily="34" charset="0"/>
                </a:rPr>
                <a:t> (Meadow steppe)</a:t>
              </a:r>
              <a:endParaRPr lang="en-US" sz="3200" dirty="0">
                <a:latin typeface="Copperplate Gothic Light" panose="020E0507020206020404" pitchFamily="34" charset="0"/>
              </a:endParaRPr>
            </a:p>
          </p:txBody>
        </p:sp>
      </p:grpSp>
      <p:graphicFrame>
        <p:nvGraphicFramePr>
          <p:cNvPr id="63" name="Table 62"/>
          <p:cNvGraphicFramePr>
            <a:graphicFrameLocks noGrp="1"/>
          </p:cNvGraphicFramePr>
          <p:nvPr>
            <p:extLst>
              <p:ext uri="{D42A27DB-BD31-4B8C-83A1-F6EECF244321}">
                <p14:modId xmlns:p14="http://schemas.microsoft.com/office/powerpoint/2010/main" val="4165730208"/>
              </p:ext>
            </p:extLst>
          </p:nvPr>
        </p:nvGraphicFramePr>
        <p:xfrm>
          <a:off x="13167360" y="13533120"/>
          <a:ext cx="9052560" cy="4172869"/>
        </p:xfrm>
        <a:graphic>
          <a:graphicData uri="http://schemas.openxmlformats.org/drawingml/2006/table">
            <a:tbl>
              <a:tblPr/>
              <a:tblGrid>
                <a:gridCol w="1920240"/>
                <a:gridCol w="2194560"/>
                <a:gridCol w="411480"/>
                <a:gridCol w="411480"/>
                <a:gridCol w="411480"/>
                <a:gridCol w="411480"/>
                <a:gridCol w="411480"/>
                <a:gridCol w="411480"/>
                <a:gridCol w="411480"/>
                <a:gridCol w="411480"/>
                <a:gridCol w="411480"/>
                <a:gridCol w="411480"/>
                <a:gridCol w="411480"/>
                <a:gridCol w="411480"/>
              </a:tblGrid>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w="9525" cap="flat" cmpd="sng" algn="ctr">
                      <a:noFill/>
                      <a:prstDash val="solid"/>
                      <a:round/>
                      <a:headEnd type="none" w="med" len="med"/>
                      <a:tailEnd type="none" w="med" len="med"/>
                    </a:lnT>
                    <a:lnB>
                      <a:noFill/>
                    </a:lnB>
                    <a:noFill/>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w="9525" cap="flat" cmpd="sng" algn="ctr">
                      <a:noFill/>
                      <a:prstDash val="solid"/>
                      <a:round/>
                      <a:headEnd type="none" w="med" len="med"/>
                      <a:tailEnd type="none" w="med" len="med"/>
                    </a:lnT>
                    <a:lnB>
                      <a:noFill/>
                    </a:lnB>
                    <a:noFill/>
                  </a:tcPr>
                </a:tc>
                <a:tc gridSpan="10">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Species</a:t>
                      </a:r>
                      <a:r>
                        <a:rPr lang="en-US" sz="1200" b="0" i="0" u="none" strike="noStrike" baseline="0" dirty="0" smtClean="0">
                          <a:solidFill>
                            <a:srgbClr val="000000"/>
                          </a:solidFill>
                          <a:latin typeface="Arial" pitchFamily="34" charset="0"/>
                          <a:cs typeface="Arial" pitchFamily="34" charset="0"/>
                        </a:rPr>
                        <a:t> frequency and mean cover by c</a:t>
                      </a:r>
                      <a:r>
                        <a:rPr lang="en-US" sz="1200" b="0" i="0" u="none" strike="noStrike" dirty="0" smtClean="0">
                          <a:solidFill>
                            <a:srgbClr val="000000"/>
                          </a:solidFill>
                          <a:latin typeface="Arial" pitchFamily="34" charset="0"/>
                          <a:cs typeface="Arial" pitchFamily="34" charset="0"/>
                        </a:rPr>
                        <a:t>luster</a:t>
                      </a:r>
                    </a:p>
                  </a:txBody>
                  <a:tcPr marL="8659" marR="8659" marT="8659" marB="0" anchor="b">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r" fontAlgn="b"/>
                      <a:endParaRPr lang="en-US" sz="1100" b="0" i="0" u="none" strike="noStrike">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ctr" fontAlgn="b"/>
                      <a:endParaRPr lang="en-US" sz="1200" b="0" i="0" u="none" strike="noStrike" dirty="0">
                        <a:solidFill>
                          <a:srgbClr val="000000"/>
                        </a:solidFill>
                        <a:latin typeface="Arial"/>
                      </a:endParaRPr>
                    </a:p>
                  </a:txBody>
                  <a:tcPr marL="8659" marR="8659" marT="8659"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fontAlgn="b"/>
                      <a:endParaRPr lang="en-US" sz="1200" b="0" i="0" u="none" strike="noStrike" dirty="0">
                        <a:solidFill>
                          <a:srgbClr val="000000"/>
                        </a:solidFill>
                        <a:latin typeface="Arial"/>
                      </a:endParaRPr>
                    </a:p>
                  </a:txBody>
                  <a:tcPr marL="8659" marR="8659" marT="8659"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r>
              <a:tr h="182880">
                <a:tc>
                  <a:txBody>
                    <a:bodyPr/>
                    <a:lstStyle/>
                    <a:p>
                      <a:pPr algn="l" fontAlgn="b"/>
                      <a:r>
                        <a:rPr lang="en-US" sz="1200" b="0" i="0" u="none" strike="noStrike" dirty="0" smtClean="0">
                          <a:solidFill>
                            <a:srgbClr val="000000"/>
                          </a:solidFill>
                          <a:latin typeface="Arial"/>
                        </a:rPr>
                        <a:t>Plant</a:t>
                      </a:r>
                      <a:r>
                        <a:rPr lang="en-US" sz="1200" b="0" i="0" u="none" strike="noStrike" baseline="0" dirty="0" smtClean="0">
                          <a:solidFill>
                            <a:srgbClr val="000000"/>
                          </a:solidFill>
                          <a:latin typeface="Arial"/>
                        </a:rPr>
                        <a:t> species</a:t>
                      </a:r>
                      <a:endParaRPr lang="en-US" sz="1200" b="0" i="0" u="none" strike="noStrike" dirty="0">
                        <a:solidFill>
                          <a:srgbClr val="000000"/>
                        </a:solidFill>
                        <a:latin typeface="Arial"/>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Plant</a:t>
                      </a:r>
                      <a:r>
                        <a:rPr lang="en-US" sz="1200" b="0" i="0" u="none" strike="noStrike" baseline="0" dirty="0" smtClean="0">
                          <a:solidFill>
                            <a:srgbClr val="000000"/>
                          </a:solidFill>
                          <a:latin typeface="Arial" pitchFamily="34" charset="0"/>
                          <a:cs typeface="Arial" pitchFamily="34" charset="0"/>
                        </a:rPr>
                        <a:t> species (Mongolian)</a:t>
                      </a:r>
                      <a:endParaRPr lang="en-US" sz="1200" b="0" i="0" u="none" strike="noStrike" dirty="0">
                        <a:solidFill>
                          <a:srgbClr val="000000"/>
                        </a:solidFill>
                        <a:latin typeface="Arial" pitchFamily="34" charset="0"/>
                        <a:cs typeface="Arial" pitchFamily="34" charset="0"/>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1</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(n=11)</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2</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(n=18)</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3</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(n=6)</a:t>
                      </a: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4</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(n=7)</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5</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(n=9)</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r>
              <a:tr h="182880">
                <a:tc>
                  <a:txBody>
                    <a:bodyPr/>
                    <a:lstStyle/>
                    <a:p>
                      <a:pPr algn="l" fontAlgn="b"/>
                      <a:r>
                        <a:rPr lang="en-US" sz="1200" b="0" i="1" u="none" strike="noStrike" dirty="0" err="1" smtClean="0">
                          <a:solidFill>
                            <a:srgbClr val="000000"/>
                          </a:solidFill>
                          <a:latin typeface="Arial"/>
                        </a:rPr>
                        <a:t>Agropyron</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cristatum</a:t>
                      </a:r>
                      <a:endParaRPr lang="en-US" sz="1200" b="0" i="1"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l" fontAlgn="b"/>
                      <a:r>
                        <a:rPr lang="en-US" sz="1200" b="0" i="0" u="none" strike="noStrike" dirty="0" err="1" smtClean="0">
                          <a:solidFill>
                            <a:srgbClr val="000000"/>
                          </a:solidFill>
                          <a:latin typeface="Arial"/>
                        </a:rPr>
                        <a:t>Saman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erhug</a:t>
                      </a:r>
                      <a:endParaRPr lang="en-US" sz="1200" b="0" i="0"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dirty="0">
                          <a:solidFill>
                            <a:srgbClr val="000000"/>
                          </a:solidFill>
                          <a:effectLst/>
                          <a:latin typeface="Arial"/>
                        </a:rPr>
                        <a:t>64(</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83(</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3.4)</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dirty="0">
                          <a:solidFill>
                            <a:srgbClr val="000000"/>
                          </a:solidFill>
                          <a:effectLst/>
                          <a:latin typeface="Arial"/>
                        </a:rPr>
                        <a:t>2.2)</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71(</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89(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15.9)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w="9525" cap="flat" cmpd="sng" algn="ctr">
                      <a:noFill/>
                      <a:prstDash val="solid"/>
                      <a:round/>
                      <a:headEnd type="none" w="med" len="med"/>
                      <a:tailEnd type="none" w="med" len="med"/>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w="9525" cap="flat" cmpd="sng" algn="ctr">
                      <a:noFill/>
                      <a:prstDash val="solid"/>
                      <a:round/>
                      <a:headEnd type="none" w="med" len="med"/>
                      <a:tailEnd type="none" w="med" len="med"/>
                    </a:lnT>
                    <a:lnB>
                      <a:noFill/>
                    </a:lnB>
                    <a:noFill/>
                  </a:tcPr>
                </a:tc>
              </a:tr>
              <a:tr h="182880">
                <a:tc>
                  <a:txBody>
                    <a:bodyPr/>
                    <a:lstStyle/>
                    <a:p>
                      <a:pPr algn="l" fontAlgn="b"/>
                      <a:r>
                        <a:rPr lang="en-US" sz="1200" b="0" i="1" u="none" strike="noStrike" dirty="0" smtClean="0">
                          <a:solidFill>
                            <a:srgbClr val="000000"/>
                          </a:solidFill>
                          <a:latin typeface="Arial"/>
                        </a:rPr>
                        <a:t>Allium </a:t>
                      </a:r>
                      <a:r>
                        <a:rPr lang="en-US" sz="1200" b="0" i="1" u="none" strike="noStrike" dirty="0" err="1" smtClean="0">
                          <a:solidFill>
                            <a:srgbClr val="000000"/>
                          </a:solidFill>
                          <a:latin typeface="Arial"/>
                        </a:rPr>
                        <a:t>bidentatum</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Shudlig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songino</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45(</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2.6)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smtClean="0">
                          <a:solidFill>
                            <a:srgbClr val="000000"/>
                          </a:solidFill>
                          <a:latin typeface="Arial"/>
                        </a:rPr>
                        <a:t>Artemisia </a:t>
                      </a:r>
                      <a:r>
                        <a:rPr lang="en-US" sz="1200" b="0" i="1" u="none" strike="noStrike" dirty="0" err="1" smtClean="0">
                          <a:solidFill>
                            <a:srgbClr val="000000"/>
                          </a:solidFill>
                          <a:latin typeface="Arial"/>
                        </a:rPr>
                        <a:t>adamsii</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Adamsiin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sharilj</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11.9)</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Arnebia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fimbriata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Tsatsagt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bereemeg</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6.8)</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smtClean="0">
                          <a:solidFill>
                            <a:srgbClr val="000000"/>
                          </a:solidFill>
                          <a:latin typeface="Arial"/>
                        </a:rPr>
                        <a:t>Artemisia </a:t>
                      </a:r>
                      <a:r>
                        <a:rPr lang="en-US" sz="1200" b="0" i="1" u="none" strike="noStrike" dirty="0" err="1" smtClean="0">
                          <a:solidFill>
                            <a:srgbClr val="000000"/>
                          </a:solidFill>
                          <a:latin typeface="Arial"/>
                        </a:rPr>
                        <a:t>frigida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Agi</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12.0)</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Caragana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microphylla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Byatshan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navchit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hargana</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8.6)</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Caragana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stenophylla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Nariin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navchit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hargana</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1.1)</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Chenopodium</a:t>
                      </a:r>
                      <a:r>
                        <a:rPr lang="en-US" sz="1200" b="0" i="1" u="none" strike="noStrike" dirty="0" smtClean="0">
                          <a:solidFill>
                            <a:srgbClr val="000000"/>
                          </a:solidFill>
                          <a:latin typeface="Arial"/>
                        </a:rPr>
                        <a:t> album</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Tsagaan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luuli</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Cleistogenes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squarrosa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Derveen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hazaar</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11.3)</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50(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2.8)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Carex</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duriuscula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Shireg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ulalj</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83(</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8.0)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19.5)</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Cymbaria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dahurica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Daguur</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hatnii</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tsetseg</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Elymus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chinensis</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Nangiad</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tsagaan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suli</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13.1)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22.0)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43(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6.2)</a:t>
                      </a:r>
                    </a:p>
                  </a:txBody>
                  <a:tcPr marL="9525" marR="9525" marT="9525"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Potentilla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bifurca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Imt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gichgene</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Salsola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collina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Tolgodiin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budargana</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71(</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9.4)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Serratula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centauroides</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Hongor</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zullig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hongorzalaa</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3.0)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krylovii</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Kryloviin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29.0)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50.7)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6.8)</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16.1)</a:t>
                      </a:r>
                    </a:p>
                  </a:txBody>
                  <a:tcPr marL="9525" marR="9525" marT="9525" marB="0" anchor="ctr">
                    <a:lnL>
                      <a:noFill/>
                    </a:lnL>
                    <a:lnR>
                      <a:noFill/>
                    </a:lnR>
                    <a:lnT>
                      <a:noFill/>
                    </a:lnT>
                    <a:lnB>
                      <a:noFill/>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r>
              <a:tr h="182880">
                <a:tc>
                  <a:txBody>
                    <a:bodyPr/>
                    <a:lstStyle/>
                    <a:p>
                      <a:pPr algn="l" fontAlgn="b"/>
                      <a:r>
                        <a:rPr lang="en-US" sz="1200" b="0" i="1" u="none" strike="noStrike" dirty="0" smtClean="0">
                          <a:solidFill>
                            <a:srgbClr val="000000"/>
                          </a:solidFill>
                          <a:latin typeface="Arial"/>
                        </a:rPr>
                        <a:t>Thymus </a:t>
                      </a:r>
                      <a:r>
                        <a:rPr lang="en-US" sz="1200" b="0" i="1" u="none" strike="noStrike" dirty="0" err="1" smtClean="0">
                          <a:solidFill>
                            <a:srgbClr val="000000"/>
                          </a:solidFill>
                          <a:latin typeface="Arial"/>
                        </a:rPr>
                        <a:t>gobicus</a:t>
                      </a:r>
                      <a:endParaRPr lang="en-US" sz="1200" b="0" i="1"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l" fontAlgn="b"/>
                      <a:r>
                        <a:rPr lang="en-US" sz="1200" b="0" i="0" u="none" strike="noStrike" dirty="0" err="1" smtClean="0">
                          <a:solidFill>
                            <a:srgbClr val="000000"/>
                          </a:solidFill>
                          <a:latin typeface="Arial"/>
                        </a:rPr>
                        <a:t>Goviin</a:t>
                      </a:r>
                      <a:r>
                        <a:rPr lang="en-US" sz="1200" b="0" i="0" u="none" strike="noStrike" dirty="0" smtClean="0">
                          <a:solidFill>
                            <a:srgbClr val="000000"/>
                          </a:solidFill>
                          <a:latin typeface="Arial"/>
                        </a:rPr>
                        <a:t> ganga</a:t>
                      </a:r>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Arial"/>
                        </a:rPr>
                        <a:t>9.0)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noFill/>
                  </a:tcPr>
                </a:tc>
              </a:tr>
            </a:tbl>
          </a:graphicData>
        </a:graphic>
      </p:graphicFrame>
      <p:pic>
        <p:nvPicPr>
          <p:cNvPr id="64" name="Picture 3" descr="D:\Backup\Projects\Mongolia\2014\All plots\ESD_new\analysis\figs\meadow_steppes_pco_5cluster.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84480" y="9829800"/>
            <a:ext cx="3657600"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23865840" y="9144000"/>
            <a:ext cx="10058400" cy="8686800"/>
            <a:chOff x="1684431" y="3886200"/>
            <a:chExt cx="9144000" cy="8018585"/>
          </a:xfrm>
        </p:grpSpPr>
        <p:sp>
          <p:nvSpPr>
            <p:cNvPr id="67" name="Rectangle 66"/>
            <p:cNvSpPr/>
            <p:nvPr/>
          </p:nvSpPr>
          <p:spPr>
            <a:xfrm>
              <a:off x="1684431" y="3886200"/>
              <a:ext cx="9144000" cy="8018585"/>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684431" y="3886200"/>
              <a:ext cx="9144000" cy="506437"/>
            </a:xfrm>
            <a:prstGeom prst="rect">
              <a:avLst/>
            </a:prstGeom>
            <a:solidFill>
              <a:schemeClr val="bg2">
                <a:lumMod val="2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 bIns="27432" rtlCol="0" anchor="t"/>
            <a:lstStyle/>
            <a:p>
              <a:pPr algn="ctr"/>
              <a:r>
                <a:rPr lang="en-US" sz="3200" dirty="0" err="1" smtClean="0">
                  <a:latin typeface="Copperplate Gothic Light" panose="020E0507020206020404" pitchFamily="34" charset="0"/>
                </a:rPr>
                <a:t>Heer</a:t>
              </a:r>
              <a:r>
                <a:rPr lang="en-US" sz="3200" dirty="0" smtClean="0">
                  <a:latin typeface="Copperplate Gothic Light" panose="020E0507020206020404" pitchFamily="34" charset="0"/>
                </a:rPr>
                <a:t> (steppe)</a:t>
              </a:r>
              <a:endParaRPr lang="en-US" sz="3200" dirty="0">
                <a:latin typeface="Copperplate Gothic Light" panose="020E0507020206020404" pitchFamily="34" charset="0"/>
              </a:endParaRPr>
            </a:p>
          </p:txBody>
        </p:sp>
      </p:grpSp>
      <p:graphicFrame>
        <p:nvGraphicFramePr>
          <p:cNvPr id="69" name="Table 68"/>
          <p:cNvGraphicFramePr>
            <a:graphicFrameLocks noGrp="1"/>
          </p:cNvGraphicFramePr>
          <p:nvPr>
            <p:extLst>
              <p:ext uri="{D42A27DB-BD31-4B8C-83A1-F6EECF244321}">
                <p14:modId xmlns:p14="http://schemas.microsoft.com/office/powerpoint/2010/main" val="983068028"/>
              </p:ext>
            </p:extLst>
          </p:nvPr>
        </p:nvGraphicFramePr>
        <p:xfrm>
          <a:off x="24323040" y="13533120"/>
          <a:ext cx="9052560" cy="4153487"/>
        </p:xfrm>
        <a:graphic>
          <a:graphicData uri="http://schemas.openxmlformats.org/drawingml/2006/table">
            <a:tbl>
              <a:tblPr/>
              <a:tblGrid>
                <a:gridCol w="1920240"/>
                <a:gridCol w="2194560"/>
                <a:gridCol w="411480"/>
                <a:gridCol w="411480"/>
                <a:gridCol w="411480"/>
                <a:gridCol w="411480"/>
                <a:gridCol w="411480"/>
                <a:gridCol w="411480"/>
                <a:gridCol w="411480"/>
                <a:gridCol w="411480"/>
                <a:gridCol w="411480"/>
                <a:gridCol w="411480"/>
                <a:gridCol w="411480"/>
                <a:gridCol w="411480"/>
              </a:tblGrid>
              <a:tr h="182880">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a:noFill/>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a:noFill/>
                    </a:lnB>
                    <a:noFill/>
                  </a:tcPr>
                </a:tc>
                <a:tc gridSpan="12">
                  <a:txBody>
                    <a:bodyPr/>
                    <a:lstStyle/>
                    <a:p>
                      <a:pPr algn="ctr" fontAlgn="b"/>
                      <a:r>
                        <a:rPr lang="en-US" sz="1200" b="0" i="0" u="none" strike="noStrike" dirty="0" smtClean="0">
                          <a:solidFill>
                            <a:srgbClr val="000000"/>
                          </a:solidFill>
                          <a:latin typeface="Arial" pitchFamily="34" charset="0"/>
                          <a:cs typeface="Arial" pitchFamily="34" charset="0"/>
                        </a:rPr>
                        <a:t>Species</a:t>
                      </a:r>
                      <a:r>
                        <a:rPr lang="en-US" sz="1200" b="0" i="0" u="none" strike="noStrike" baseline="0" dirty="0" smtClean="0">
                          <a:solidFill>
                            <a:srgbClr val="000000"/>
                          </a:solidFill>
                          <a:latin typeface="Arial" pitchFamily="34" charset="0"/>
                          <a:cs typeface="Arial" pitchFamily="34" charset="0"/>
                        </a:rPr>
                        <a:t> frequency and mean cover by c</a:t>
                      </a:r>
                      <a:r>
                        <a:rPr lang="en-US" sz="1200" b="0" i="0" u="none" strike="noStrike" dirty="0" smtClean="0">
                          <a:solidFill>
                            <a:srgbClr val="000000"/>
                          </a:solidFill>
                          <a:latin typeface="Arial" pitchFamily="34" charset="0"/>
                          <a:cs typeface="Arial" pitchFamily="34" charset="0"/>
                        </a:rPr>
                        <a:t>luster</a:t>
                      </a:r>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r>
              <a:tr h="182880">
                <a:tc>
                  <a:txBody>
                    <a:bodyPr/>
                    <a:lstStyle/>
                    <a:p>
                      <a:pPr algn="l" fontAlgn="b"/>
                      <a:r>
                        <a:rPr lang="en-US" sz="1200" b="0" i="0" u="none" strike="noStrike" dirty="0" smtClean="0">
                          <a:solidFill>
                            <a:srgbClr val="000000"/>
                          </a:solidFill>
                          <a:latin typeface="Arial"/>
                        </a:rPr>
                        <a:t>Plant species</a:t>
                      </a:r>
                      <a:endParaRPr lang="en-US" sz="1200" b="0" i="0" u="none" strike="noStrike" dirty="0">
                        <a:solidFill>
                          <a:srgbClr val="000000"/>
                        </a:solidFill>
                        <a:latin typeface="Arial"/>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Plant</a:t>
                      </a:r>
                      <a:r>
                        <a:rPr lang="en-US" sz="1200" b="0" i="0" u="none" strike="noStrike" baseline="0" dirty="0" smtClean="0">
                          <a:solidFill>
                            <a:srgbClr val="000000"/>
                          </a:solidFill>
                          <a:latin typeface="Arial" pitchFamily="34" charset="0"/>
                          <a:cs typeface="Arial" pitchFamily="34" charset="0"/>
                        </a:rPr>
                        <a:t> species (Mongolian)</a:t>
                      </a:r>
                      <a:endParaRPr lang="en-US" sz="1200" b="0" i="0" u="none" strike="noStrike" dirty="0">
                        <a:solidFill>
                          <a:srgbClr val="000000"/>
                        </a:solidFill>
                        <a:latin typeface="Arial" pitchFamily="34" charset="0"/>
                        <a:cs typeface="Arial" pitchFamily="34" charset="0"/>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1</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(n=35)</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2</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(n=15)</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3</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(n=17)</a:t>
                      </a: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4</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(n=30)</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5</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(n=10)</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6</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(n=11)</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182880">
                <a:tc>
                  <a:txBody>
                    <a:bodyPr/>
                    <a:lstStyle/>
                    <a:p>
                      <a:pPr algn="l" fontAlgn="b"/>
                      <a:r>
                        <a:rPr lang="en-US" sz="1200" b="0" i="1" u="none" strike="noStrike" dirty="0" err="1" smtClean="0">
                          <a:solidFill>
                            <a:srgbClr val="000000"/>
                          </a:solidFill>
                          <a:latin typeface="Arial"/>
                        </a:rPr>
                        <a:t>Agropyron</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cristatum</a:t>
                      </a:r>
                      <a:endParaRPr lang="en-US" sz="1200" b="0" i="1"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l" fontAlgn="b"/>
                      <a:r>
                        <a:rPr lang="en-US" sz="1200" b="0" i="0" u="none" strike="noStrike" dirty="0" err="1" smtClean="0">
                          <a:solidFill>
                            <a:srgbClr val="000000"/>
                          </a:solidFill>
                          <a:latin typeface="Arial"/>
                        </a:rPr>
                        <a:t>Saman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erhug</a:t>
                      </a:r>
                      <a:endParaRPr lang="en-US" sz="1200" b="0" i="0"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dirty="0">
                          <a:solidFill>
                            <a:srgbClr val="000000"/>
                          </a:solidFill>
                          <a:effectLst/>
                          <a:latin typeface="Arial"/>
                        </a:rPr>
                        <a:t>54(</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dirty="0">
                          <a:solidFill>
                            <a:srgbClr val="000000"/>
                          </a:solidFill>
                          <a:effectLst/>
                          <a:latin typeface="Arial"/>
                        </a:rPr>
                        <a:t>7.5)</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3.7)</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82(</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77(</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3.9)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64(</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dirty="0">
                          <a:solidFill>
                            <a:srgbClr val="000000"/>
                          </a:solidFill>
                          <a:effectLst/>
                          <a:latin typeface="Arial"/>
                        </a:rPr>
                        <a:t>4.9)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r>
              <a:tr h="182880">
                <a:tc>
                  <a:txBody>
                    <a:bodyPr/>
                    <a:lstStyle/>
                    <a:p>
                      <a:pPr algn="l" fontAlgn="b"/>
                      <a:r>
                        <a:rPr lang="en-US" sz="1200" b="0" i="1" u="none" strike="noStrike" dirty="0" smtClean="0">
                          <a:solidFill>
                            <a:srgbClr val="000000"/>
                          </a:solidFill>
                          <a:latin typeface="Arial"/>
                        </a:rPr>
                        <a:t>Artemisia </a:t>
                      </a:r>
                      <a:r>
                        <a:rPr lang="en-US" sz="1200" b="0" i="1" u="none" strike="noStrike" dirty="0" err="1" smtClean="0">
                          <a:solidFill>
                            <a:srgbClr val="000000"/>
                          </a:solidFill>
                          <a:latin typeface="Arial"/>
                        </a:rPr>
                        <a:t>frigida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Agi</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2.4)</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73(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8.7)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Caragana</a:t>
                      </a:r>
                      <a:r>
                        <a:rPr lang="en-US" sz="1200" b="0" i="1" u="none" strike="noStrike" dirty="0" smtClean="0">
                          <a:solidFill>
                            <a:srgbClr val="000000"/>
                          </a:solidFill>
                          <a:latin typeface="Arial"/>
                        </a:rPr>
                        <a:t> </a:t>
                      </a:r>
                      <a:r>
                        <a:rPr lang="en-US" sz="1200" b="0" i="1" u="none" strike="noStrike" smtClean="0">
                          <a:solidFill>
                            <a:srgbClr val="000000"/>
                          </a:solidFill>
                          <a:latin typeface="Arial"/>
                        </a:rPr>
                        <a:t>microphylla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Byatshan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navchit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hargana</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6.4)</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Cleistogenes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squarrosa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Derveen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hazaar</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12.2)</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24.9)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8.9)</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Carex</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duriuscula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Shireg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ulalj</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82(</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14.2)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46.7)</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Elymus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chinensis</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Nangiad</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tsagaan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suli</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71(</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8.3)</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30(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6.6)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19.5)</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Potentilla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bifurca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Imt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gichgene</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13(</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3.8)</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gobica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Goviin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grandis</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smtClean="0">
                          <a:solidFill>
                            <a:srgbClr val="000000"/>
                          </a:solidFill>
                          <a:latin typeface="Arial"/>
                        </a:rPr>
                        <a:t>Tom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30.5)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55.2)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krylovii</a:t>
                      </a:r>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r>
                        <a:rPr lang="en-US" sz="1200" b="0" i="0" u="none" strike="noStrike" dirty="0" err="1" smtClean="0">
                          <a:solidFill>
                            <a:srgbClr val="000000"/>
                          </a:solidFill>
                          <a:latin typeface="Arial"/>
                        </a:rPr>
                        <a:t>Kryloviin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9.9)</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7.2)</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35(</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36.0)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Arial"/>
                        </a:rPr>
                        <a:t>64(</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Arial"/>
                        </a:rPr>
                        <a:t>19.1)</a:t>
                      </a:r>
                    </a:p>
                  </a:txBody>
                  <a:tcPr marL="9525" marR="9525" marT="9525"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bl>
          </a:graphicData>
        </a:graphic>
      </p:graphicFrame>
      <p:pic>
        <p:nvPicPr>
          <p:cNvPr id="70" name="Picture 2" descr="D:\Backup\Projects\Mongolia\2014\All plots\ESD_new\analysis\figs\steppe_pco_6cluster.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0160" y="9829800"/>
            <a:ext cx="3657600"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p:nvGrpSpPr>
        <p:grpSpPr>
          <a:xfrm>
            <a:off x="35021520" y="9144000"/>
            <a:ext cx="10058400" cy="8686800"/>
            <a:chOff x="1684431" y="3886200"/>
            <a:chExt cx="9144000" cy="8018585"/>
          </a:xfrm>
        </p:grpSpPr>
        <p:sp>
          <p:nvSpPr>
            <p:cNvPr id="114" name="Rectangle 113"/>
            <p:cNvSpPr/>
            <p:nvPr/>
          </p:nvSpPr>
          <p:spPr>
            <a:xfrm>
              <a:off x="1684431" y="3886200"/>
              <a:ext cx="9144000" cy="8018585"/>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684431" y="3886200"/>
              <a:ext cx="9144000" cy="506437"/>
            </a:xfrm>
            <a:prstGeom prst="rect">
              <a:avLst/>
            </a:prstGeom>
            <a:solidFill>
              <a:schemeClr val="bg2">
                <a:lumMod val="2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 bIns="27432" rtlCol="0" anchor="t"/>
            <a:lstStyle/>
            <a:p>
              <a:pPr algn="ctr"/>
              <a:r>
                <a:rPr lang="en-US" sz="3200" dirty="0" err="1" smtClean="0">
                  <a:latin typeface="Copperplate Gothic Light" panose="020E0507020206020404" pitchFamily="34" charset="0"/>
                </a:rPr>
                <a:t>Huurai</a:t>
              </a:r>
              <a:r>
                <a:rPr lang="en-US" sz="3200" dirty="0" smtClean="0">
                  <a:latin typeface="Copperplate Gothic Light" panose="020E0507020206020404" pitchFamily="34" charset="0"/>
                </a:rPr>
                <a:t> </a:t>
              </a:r>
              <a:r>
                <a:rPr lang="en-US" sz="3200" dirty="0" err="1" smtClean="0">
                  <a:latin typeface="Copperplate Gothic Light" panose="020E0507020206020404" pitchFamily="34" charset="0"/>
                </a:rPr>
                <a:t>heer</a:t>
              </a:r>
              <a:r>
                <a:rPr lang="en-US" sz="3200" dirty="0" smtClean="0">
                  <a:latin typeface="Copperplate Gothic Light" panose="020E0507020206020404" pitchFamily="34" charset="0"/>
                </a:rPr>
                <a:t> (Dry steppes)</a:t>
              </a:r>
              <a:endParaRPr lang="en-US" sz="3200" dirty="0">
                <a:latin typeface="Copperplate Gothic Light" panose="020E0507020206020404" pitchFamily="34" charset="0"/>
              </a:endParaRPr>
            </a:p>
          </p:txBody>
        </p:sp>
      </p:grpSp>
      <p:graphicFrame>
        <p:nvGraphicFramePr>
          <p:cNvPr id="127" name="Table 126"/>
          <p:cNvGraphicFramePr>
            <a:graphicFrameLocks noGrp="1"/>
          </p:cNvGraphicFramePr>
          <p:nvPr>
            <p:extLst>
              <p:ext uri="{D42A27DB-BD31-4B8C-83A1-F6EECF244321}">
                <p14:modId xmlns:p14="http://schemas.microsoft.com/office/powerpoint/2010/main" val="3262168421"/>
              </p:ext>
            </p:extLst>
          </p:nvPr>
        </p:nvGraphicFramePr>
        <p:xfrm>
          <a:off x="35478720" y="13533120"/>
          <a:ext cx="9052560" cy="4171071"/>
        </p:xfrm>
        <a:graphic>
          <a:graphicData uri="http://schemas.openxmlformats.org/drawingml/2006/table">
            <a:tbl>
              <a:tblPr/>
              <a:tblGrid>
                <a:gridCol w="1920240"/>
                <a:gridCol w="2194560"/>
                <a:gridCol w="411480"/>
                <a:gridCol w="411480"/>
                <a:gridCol w="411480"/>
                <a:gridCol w="411480"/>
                <a:gridCol w="411480"/>
                <a:gridCol w="411480"/>
                <a:gridCol w="411480"/>
                <a:gridCol w="411480"/>
                <a:gridCol w="411480"/>
                <a:gridCol w="411480"/>
                <a:gridCol w="411480"/>
                <a:gridCol w="411480"/>
              </a:tblGrid>
              <a:tr h="182880">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a:noFill/>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a:noFill/>
                    </a:lnB>
                    <a:noFill/>
                  </a:tcPr>
                </a:tc>
                <a:tc gridSpan="1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Species</a:t>
                      </a:r>
                      <a:r>
                        <a:rPr lang="en-US" sz="1200" b="0" i="0" u="none" strike="noStrike" baseline="0" dirty="0" smtClean="0">
                          <a:solidFill>
                            <a:srgbClr val="000000"/>
                          </a:solidFill>
                          <a:latin typeface="Arial" pitchFamily="34" charset="0"/>
                          <a:cs typeface="Arial" pitchFamily="34" charset="0"/>
                        </a:rPr>
                        <a:t> frequency and mean cover by c</a:t>
                      </a:r>
                      <a:r>
                        <a:rPr lang="en-US" sz="1200" b="0" i="0" u="none" strike="noStrike" dirty="0" smtClean="0">
                          <a:solidFill>
                            <a:srgbClr val="000000"/>
                          </a:solidFill>
                          <a:latin typeface="Arial" pitchFamily="34" charset="0"/>
                          <a:cs typeface="Arial" pitchFamily="34" charset="0"/>
                        </a:rPr>
                        <a:t>luster</a:t>
                      </a:r>
                    </a:p>
                  </a:txBody>
                  <a:tcPr marL="7327" marR="7327" marT="7327" marB="0" anchor="b">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r" fontAlgn="b"/>
                      <a:endParaRPr lang="en-US" sz="1100" b="0" i="0" u="none" strike="noStrike">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r>
              <a:tr h="182880">
                <a:tc>
                  <a:txBody>
                    <a:bodyPr/>
                    <a:lstStyle/>
                    <a:p>
                      <a:pPr algn="l" fontAlgn="b"/>
                      <a:r>
                        <a:rPr lang="en-US" sz="1200" b="0" i="0" u="none" strike="noStrike" dirty="0" smtClean="0">
                          <a:solidFill>
                            <a:srgbClr val="000000"/>
                          </a:solidFill>
                          <a:latin typeface="Arial"/>
                        </a:rPr>
                        <a:t>Plant species</a:t>
                      </a:r>
                      <a:endParaRPr lang="en-US" sz="1200" b="0" i="0" u="none" strike="noStrike" dirty="0">
                        <a:solidFill>
                          <a:srgbClr val="000000"/>
                        </a:solidFill>
                        <a:latin typeface="Arial"/>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pitchFamily="34" charset="0"/>
                          <a:cs typeface="Arial" pitchFamily="34" charset="0"/>
                        </a:rPr>
                        <a:t>Plant</a:t>
                      </a:r>
                      <a:r>
                        <a:rPr lang="en-US" sz="1200" b="0" i="0" u="none" strike="noStrike" baseline="0" dirty="0" smtClean="0">
                          <a:solidFill>
                            <a:srgbClr val="000000"/>
                          </a:solidFill>
                          <a:latin typeface="Arial" pitchFamily="34" charset="0"/>
                          <a:cs typeface="Arial" pitchFamily="34" charset="0"/>
                        </a:rPr>
                        <a:t> species (Mongolian)</a:t>
                      </a:r>
                      <a:endParaRPr lang="en-US" sz="1200" b="0" i="0" u="none" strike="noStrike" dirty="0">
                        <a:solidFill>
                          <a:srgbClr val="000000"/>
                        </a:solidFill>
                        <a:latin typeface="Arial" pitchFamily="34" charset="0"/>
                        <a:cs typeface="Arial" pitchFamily="34" charset="0"/>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1</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(n=20)</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2</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(n=13)</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3</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(n=18)</a:t>
                      </a: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4</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(n=12)</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5</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(n=13)</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smtClean="0">
                          <a:solidFill>
                            <a:srgbClr val="000000"/>
                          </a:solidFill>
                          <a:latin typeface="Arial"/>
                        </a:rPr>
                        <a:t>6</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(n=9)</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182880">
                <a:tc>
                  <a:txBody>
                    <a:bodyPr/>
                    <a:lstStyle/>
                    <a:p>
                      <a:pPr algn="l" fontAlgn="b"/>
                      <a:r>
                        <a:rPr lang="en-US" sz="1200" b="0" i="1" u="none" strike="noStrike" dirty="0" err="1" smtClean="0">
                          <a:solidFill>
                            <a:srgbClr val="000000"/>
                          </a:solidFill>
                          <a:latin typeface="Arial"/>
                        </a:rPr>
                        <a:t>Agropyron</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cristatum</a:t>
                      </a:r>
                      <a:endParaRPr lang="en-US" sz="1200" b="0" i="1"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l" fontAlgn="b"/>
                      <a:r>
                        <a:rPr lang="en-US" sz="1200" b="0" i="0" u="none" strike="noStrike" dirty="0" err="1" smtClean="0">
                          <a:solidFill>
                            <a:srgbClr val="000000"/>
                          </a:solidFill>
                          <a:latin typeface="Arial"/>
                        </a:rPr>
                        <a:t>Saman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erhug</a:t>
                      </a:r>
                      <a:endParaRPr lang="en-US" sz="1200" b="0" i="0"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85(</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13.9)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54(</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2.6)</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noFill/>
                  </a:tcPr>
                </a:tc>
              </a:tr>
              <a:tr h="182880">
                <a:tc>
                  <a:txBody>
                    <a:bodyPr/>
                    <a:lstStyle/>
                    <a:p>
                      <a:pPr algn="l" fontAlgn="b"/>
                      <a:r>
                        <a:rPr lang="en-US" sz="1200" b="0" i="1" u="none" strike="noStrike" dirty="0" smtClean="0">
                          <a:solidFill>
                            <a:srgbClr val="000000"/>
                          </a:solidFill>
                          <a:latin typeface="Arial"/>
                        </a:rPr>
                        <a:t>Allium </a:t>
                      </a:r>
                      <a:r>
                        <a:rPr lang="en-US" sz="1200" b="0" i="1" u="none" strike="noStrike" dirty="0" err="1" smtClean="0">
                          <a:solidFill>
                            <a:srgbClr val="000000"/>
                          </a:solidFill>
                          <a:latin typeface="Arial"/>
                        </a:rPr>
                        <a:t>mongolicum</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smtClean="0">
                          <a:solidFill>
                            <a:srgbClr val="000000"/>
                          </a:solidFill>
                          <a:latin typeface="Arial"/>
                        </a:rPr>
                        <a:t>Mongol </a:t>
                      </a:r>
                      <a:r>
                        <a:rPr lang="en-US" sz="1200" b="0" i="0" u="none" strike="noStrike" dirty="0" err="1" smtClean="0">
                          <a:solidFill>
                            <a:srgbClr val="000000"/>
                          </a:solidFill>
                          <a:latin typeface="Arial"/>
                        </a:rPr>
                        <a:t>songino</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Homol</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r>
                        <a:rPr lang="en-US" sz="1200" b="0" i="0" u="none" strike="noStrike" dirty="0">
                          <a:solidFill>
                            <a:srgbClr val="000000"/>
                          </a:solidFill>
                          <a:effectLst/>
                          <a:latin typeface="Arial"/>
                        </a:rPr>
                        <a:t>1.1)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smtClean="0">
                          <a:solidFill>
                            <a:srgbClr val="000000"/>
                          </a:solidFill>
                          <a:latin typeface="Arial"/>
                        </a:rPr>
                        <a:t>Allium </a:t>
                      </a:r>
                      <a:r>
                        <a:rPr lang="en-US" sz="1200" b="0" i="1" u="none" strike="noStrike" dirty="0" err="1" smtClean="0">
                          <a:solidFill>
                            <a:srgbClr val="000000"/>
                          </a:solidFill>
                          <a:latin typeface="Arial"/>
                        </a:rPr>
                        <a:t>polyrrhizum</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Taana</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21.9)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smtClean="0">
                          <a:solidFill>
                            <a:srgbClr val="000000"/>
                          </a:solidFill>
                          <a:latin typeface="Arial"/>
                        </a:rPr>
                        <a:t>Artemisia </a:t>
                      </a:r>
                      <a:r>
                        <a:rPr lang="en-US" sz="1200" b="0" i="1" u="none" strike="noStrike" dirty="0" err="1" smtClean="0">
                          <a:solidFill>
                            <a:srgbClr val="000000"/>
                          </a:solidFill>
                          <a:latin typeface="Arial"/>
                        </a:rPr>
                        <a:t>frigida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Agi</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3.1)</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Caragana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microphylla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Byatshan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navchit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hargana</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Caragana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stenophylla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Nariin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navchit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hargana</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Chenopodium</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acuminatum</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Shorgor</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luuli</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18.2)</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Chenopodium</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aristatum</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Sortoi</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luuli</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16.9)</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Cleistogenes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squarrosa</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Derveen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hazaar</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4.2)</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smtClean="0">
                          <a:solidFill>
                            <a:srgbClr val="000000"/>
                          </a:solidFill>
                          <a:latin typeface="Arial"/>
                        </a:rPr>
                        <a:t>Convolvulus </a:t>
                      </a:r>
                      <a:r>
                        <a:rPr lang="en-US" sz="1200" b="0" i="1" u="none" strike="noStrike" dirty="0" err="1" smtClean="0">
                          <a:solidFill>
                            <a:srgbClr val="000000"/>
                          </a:solidFill>
                          <a:latin typeface="Arial"/>
                        </a:rPr>
                        <a:t>ammanii</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Ammanii</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sedergene</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Carex</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duriuscula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Shireg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ulalj</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Elymus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chinensis</a:t>
                      </a:r>
                      <a:endParaRPr lang="en-US" sz="1200" b="0" i="1"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Nangiad</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tsagaan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suli</a:t>
                      </a:r>
                      <a:endParaRPr lang="en-US" sz="1200" b="0" i="0" u="none" strike="noStrike" dirty="0">
                        <a:solidFill>
                          <a:srgbClr val="000000"/>
                        </a:solidFill>
                        <a:latin typeface="Arial"/>
                      </a:endParaRPr>
                    </a:p>
                  </a:txBody>
                  <a:tcPr marL="8659" marR="8659" marT="8659"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92(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Eragrostis</a:t>
                      </a:r>
                      <a:r>
                        <a:rPr lang="en-US" sz="1200" b="0" i="1" u="none" strike="noStrike" dirty="0" smtClean="0">
                          <a:solidFill>
                            <a:srgbClr val="000000"/>
                          </a:solidFill>
                          <a:latin typeface="Arial"/>
                        </a:rPr>
                        <a:t> minor</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Baga</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hurgalj</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24.3)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Potentilla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bifurca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Imt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gichgene</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Salsola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collina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Tolgodiin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budargana</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61(</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78(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11.7)</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gobica</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err="1" smtClean="0">
                          <a:solidFill>
                            <a:srgbClr val="000000"/>
                          </a:solidFill>
                          <a:latin typeface="Arial"/>
                        </a:rPr>
                        <a:t>Goviin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grandis</a:t>
                      </a:r>
                      <a:endParaRPr lang="en-US" sz="1200" b="0" i="1"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l" fontAlgn="b"/>
                      <a:r>
                        <a:rPr lang="en-US" sz="1200" b="0" i="0" u="none" strike="noStrike" dirty="0" smtClean="0">
                          <a:solidFill>
                            <a:srgbClr val="000000"/>
                          </a:solidFill>
                          <a:latin typeface="Arial"/>
                        </a:rPr>
                        <a:t>Tom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6.5)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39.2)</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54(</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14.5)</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noFill/>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noFill/>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krylovii</a:t>
                      </a:r>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r>
                        <a:rPr lang="en-US" sz="1200" b="0" i="0" u="none" strike="noStrike" dirty="0" err="1" smtClean="0">
                          <a:solidFill>
                            <a:srgbClr val="000000"/>
                          </a:solidFill>
                          <a:latin typeface="Arial"/>
                        </a:rPr>
                        <a:t>Kryloviin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90(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30.3)</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3.5)</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23(</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14.7)</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w="9525" cap="flat" cmpd="sng" algn="ctr">
                      <a:no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Arial"/>
                        </a:rPr>
                        <a:t>1.6)</a:t>
                      </a:r>
                    </a:p>
                  </a:txBody>
                  <a:tcPr marL="9525" marR="9525" marT="9525" marB="0" anchor="ctr">
                    <a:lnL>
                      <a:noFill/>
                    </a:lnL>
                    <a:lnR>
                      <a:noFill/>
                    </a:lnR>
                    <a:lnT>
                      <a:noFill/>
                    </a:lnT>
                    <a:lnB w="9525" cap="flat" cmpd="sng" algn="ctr">
                      <a:noFill/>
                      <a:prstDash val="solid"/>
                      <a:round/>
                      <a:headEnd type="none" w="med" len="med"/>
                      <a:tailEnd type="none" w="med" len="med"/>
                    </a:lnB>
                    <a:no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noFill/>
                  </a:tcPr>
                </a:tc>
              </a:tr>
            </a:tbl>
          </a:graphicData>
        </a:graphic>
      </p:graphicFrame>
      <p:pic>
        <p:nvPicPr>
          <p:cNvPr id="128" name="Picture 2" descr="D:\Backup\Projects\Mongolia\2014\All plots\ESD_new\analysis\figs\dried_steppes_pco_6cluster.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95840" y="9829800"/>
            <a:ext cx="3657600"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136" name="Group 135"/>
          <p:cNvGrpSpPr/>
          <p:nvPr/>
        </p:nvGrpSpPr>
        <p:grpSpPr>
          <a:xfrm>
            <a:off x="1554480" y="18516600"/>
            <a:ext cx="10058400" cy="8686801"/>
            <a:chOff x="1684431" y="3886199"/>
            <a:chExt cx="9144000" cy="8018587"/>
          </a:xfrm>
        </p:grpSpPr>
        <p:sp>
          <p:nvSpPr>
            <p:cNvPr id="137" name="Rectangle 136"/>
            <p:cNvSpPr/>
            <p:nvPr/>
          </p:nvSpPr>
          <p:spPr>
            <a:xfrm>
              <a:off x="1684431" y="3886200"/>
              <a:ext cx="9144000" cy="8018586"/>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684431" y="3886199"/>
              <a:ext cx="9144000" cy="506437"/>
            </a:xfrm>
            <a:prstGeom prst="rect">
              <a:avLst/>
            </a:prstGeom>
            <a:solidFill>
              <a:schemeClr val="bg2">
                <a:lumMod val="7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 bIns="27432" rtlCol="0" anchor="t"/>
            <a:lstStyle/>
            <a:p>
              <a:pPr algn="ctr"/>
              <a:r>
                <a:rPr lang="en-US" sz="3200" dirty="0" err="1" smtClean="0">
                  <a:latin typeface="Copperplate Gothic Light" panose="020E0507020206020404" pitchFamily="34" charset="0"/>
                </a:rPr>
                <a:t>Tsoljuu</a:t>
              </a:r>
              <a:r>
                <a:rPr lang="en-US" sz="3200" dirty="0" smtClean="0">
                  <a:latin typeface="Copperplate Gothic Light" panose="020E0507020206020404" pitchFamily="34" charset="0"/>
                </a:rPr>
                <a:t> </a:t>
              </a:r>
              <a:r>
                <a:rPr lang="en-US" sz="3200" dirty="0" err="1" smtClean="0">
                  <a:latin typeface="Copperplate Gothic Light" panose="020E0507020206020404" pitchFamily="34" charset="0"/>
                </a:rPr>
                <a:t>heer</a:t>
              </a:r>
              <a:r>
                <a:rPr lang="en-US" sz="3200" dirty="0" smtClean="0">
                  <a:latin typeface="Copperplate Gothic Light" panose="020E0507020206020404" pitchFamily="34" charset="0"/>
                </a:rPr>
                <a:t> (Desert steppes)</a:t>
              </a:r>
            </a:p>
            <a:p>
              <a:pPr algn="ctr"/>
              <a:endParaRPr lang="en-US" sz="3200" dirty="0">
                <a:latin typeface="Copperplate Gothic Light" panose="020E0507020206020404" pitchFamily="34" charset="0"/>
              </a:endParaRPr>
            </a:p>
          </p:txBody>
        </p:sp>
      </p:grpSp>
      <p:graphicFrame>
        <p:nvGraphicFramePr>
          <p:cNvPr id="139" name="Table 138"/>
          <p:cNvGraphicFramePr>
            <a:graphicFrameLocks noGrp="1"/>
          </p:cNvGraphicFramePr>
          <p:nvPr>
            <p:extLst>
              <p:ext uri="{D42A27DB-BD31-4B8C-83A1-F6EECF244321}">
                <p14:modId xmlns:p14="http://schemas.microsoft.com/office/powerpoint/2010/main" val="1406040939"/>
              </p:ext>
            </p:extLst>
          </p:nvPr>
        </p:nvGraphicFramePr>
        <p:xfrm>
          <a:off x="2011680" y="22905720"/>
          <a:ext cx="9052560" cy="4157883"/>
        </p:xfrm>
        <a:graphic>
          <a:graphicData uri="http://schemas.openxmlformats.org/drawingml/2006/table">
            <a:tbl>
              <a:tblPr/>
              <a:tblGrid>
                <a:gridCol w="1920240"/>
                <a:gridCol w="2194560"/>
                <a:gridCol w="411480"/>
                <a:gridCol w="411480"/>
                <a:gridCol w="411480"/>
                <a:gridCol w="411480"/>
                <a:gridCol w="411480"/>
                <a:gridCol w="411480"/>
                <a:gridCol w="411480"/>
                <a:gridCol w="411480"/>
                <a:gridCol w="411480"/>
                <a:gridCol w="411480"/>
                <a:gridCol w="411480"/>
                <a:gridCol w="411480"/>
              </a:tblGrid>
              <a:tr h="182880">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a:noFill/>
                    </a:lnB>
                  </a:tcPr>
                </a:tc>
                <a:tc gridSpan="1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Species</a:t>
                      </a:r>
                      <a:r>
                        <a:rPr lang="en-US" sz="1200" b="0" i="0" u="none" strike="noStrike" baseline="0" dirty="0" smtClean="0">
                          <a:solidFill>
                            <a:srgbClr val="000000"/>
                          </a:solidFill>
                          <a:latin typeface="Arial" pitchFamily="34" charset="0"/>
                          <a:cs typeface="Arial" pitchFamily="34" charset="0"/>
                        </a:rPr>
                        <a:t> frequency and mean cover by c</a:t>
                      </a:r>
                      <a:r>
                        <a:rPr lang="en-US" sz="1200" b="0" i="0" u="none" strike="noStrike" dirty="0" smtClean="0">
                          <a:solidFill>
                            <a:srgbClr val="000000"/>
                          </a:solidFill>
                          <a:latin typeface="Arial" pitchFamily="34" charset="0"/>
                          <a:cs typeface="Arial" pitchFamily="34" charset="0"/>
                        </a:rPr>
                        <a:t>luster</a:t>
                      </a:r>
                    </a:p>
                  </a:txBody>
                  <a:tcPr marL="7327" marR="7327" marT="7327" marB="0" anchor="b">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r>
              <a:tr h="182880">
                <a:tc>
                  <a:txBody>
                    <a:bodyPr/>
                    <a:lstStyle/>
                    <a:p>
                      <a:pPr algn="l" fontAlgn="b"/>
                      <a:r>
                        <a:rPr lang="en-US" sz="1200" b="0" i="0" u="none" strike="noStrike" dirty="0" smtClean="0">
                          <a:solidFill>
                            <a:srgbClr val="000000"/>
                          </a:solidFill>
                          <a:latin typeface="Arial"/>
                        </a:rPr>
                        <a:t>Plant species</a:t>
                      </a:r>
                      <a:endParaRPr lang="en-US" sz="1200" b="0" i="0" u="none" strike="noStrike" dirty="0">
                        <a:solidFill>
                          <a:srgbClr val="000000"/>
                        </a:solidFill>
                        <a:latin typeface="Arial"/>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pitchFamily="34" charset="0"/>
                          <a:cs typeface="Arial" pitchFamily="34" charset="0"/>
                        </a:rPr>
                        <a:t>Plant</a:t>
                      </a:r>
                      <a:r>
                        <a:rPr lang="en-US" sz="1200" b="0" i="0" u="none" strike="noStrike" baseline="0" dirty="0" smtClean="0">
                          <a:solidFill>
                            <a:srgbClr val="000000"/>
                          </a:solidFill>
                          <a:latin typeface="Arial" pitchFamily="34" charset="0"/>
                          <a:cs typeface="Arial" pitchFamily="34" charset="0"/>
                        </a:rPr>
                        <a:t> species (Mongolian)</a:t>
                      </a:r>
                      <a:endParaRPr lang="en-US" sz="1200" b="0" i="0" u="none" strike="noStrike" dirty="0">
                        <a:solidFill>
                          <a:srgbClr val="000000"/>
                        </a:solidFill>
                        <a:latin typeface="Arial" pitchFamily="34" charset="0"/>
                        <a:cs typeface="Arial" pitchFamily="34" charset="0"/>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1</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(n=11)</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2</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(n=11)</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3</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(n=4)</a:t>
                      </a: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4</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(n=15)</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5</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(n=5)</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6</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(n=7)</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82880">
                <a:tc>
                  <a:txBody>
                    <a:bodyPr/>
                    <a:lstStyle/>
                    <a:p>
                      <a:pPr algn="l" fontAlgn="b"/>
                      <a:r>
                        <a:rPr lang="en-US" sz="1200" b="0" i="1" u="none" strike="noStrike" dirty="0" err="1" smtClean="0">
                          <a:solidFill>
                            <a:srgbClr val="000000"/>
                          </a:solidFill>
                          <a:latin typeface="Arial"/>
                        </a:rPr>
                        <a:t>Agropyron</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cristatum</a:t>
                      </a:r>
                      <a:endParaRPr lang="en-US" sz="1200" b="0" i="1"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l" fontAlgn="b"/>
                      <a:r>
                        <a:rPr lang="en-US" sz="1200" b="0" i="0" u="none" strike="noStrike" dirty="0" err="1" smtClean="0">
                          <a:solidFill>
                            <a:srgbClr val="000000"/>
                          </a:solidFill>
                          <a:latin typeface="Arial"/>
                        </a:rPr>
                        <a:t>Saman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erhug</a:t>
                      </a:r>
                      <a:endParaRPr lang="en-US" sz="1200" b="0" i="0"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Arial"/>
                        </a:rPr>
                        <a:t>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75(</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9.0)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9.3)</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r>
              <a:tr h="182880">
                <a:tc>
                  <a:txBody>
                    <a:bodyPr/>
                    <a:lstStyle/>
                    <a:p>
                      <a:pPr algn="l" fontAlgn="b"/>
                      <a:r>
                        <a:rPr lang="en-US" sz="1200" b="0" i="1" u="none" strike="noStrike" dirty="0" smtClean="0">
                          <a:solidFill>
                            <a:srgbClr val="000000"/>
                          </a:solidFill>
                          <a:latin typeface="Arial"/>
                        </a:rPr>
                        <a:t>Allium </a:t>
                      </a:r>
                      <a:r>
                        <a:rPr lang="en-US" sz="1200" b="0" i="1" u="none" strike="noStrike" dirty="0" err="1" smtClean="0">
                          <a:solidFill>
                            <a:srgbClr val="000000"/>
                          </a:solidFill>
                          <a:latin typeface="Arial"/>
                        </a:rPr>
                        <a:t>mongolicum</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smtClean="0">
                          <a:solidFill>
                            <a:srgbClr val="000000"/>
                          </a:solidFill>
                          <a:latin typeface="Arial"/>
                        </a:rPr>
                        <a:t>Mongol </a:t>
                      </a:r>
                      <a:r>
                        <a:rPr lang="en-US" sz="1200" b="0" i="0" u="none" strike="noStrike" dirty="0" err="1" smtClean="0">
                          <a:solidFill>
                            <a:srgbClr val="000000"/>
                          </a:solidFill>
                          <a:latin typeface="Arial"/>
                        </a:rPr>
                        <a:t>songino</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Homol</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6.0)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r>
              <a:tr h="182880">
                <a:tc>
                  <a:txBody>
                    <a:bodyPr/>
                    <a:lstStyle/>
                    <a:p>
                      <a:pPr algn="l" fontAlgn="b"/>
                      <a:r>
                        <a:rPr lang="en-US" sz="1200" b="0" i="1" u="none" strike="noStrike" dirty="0" smtClean="0">
                          <a:solidFill>
                            <a:srgbClr val="000000"/>
                          </a:solidFill>
                          <a:latin typeface="Arial"/>
                        </a:rPr>
                        <a:t>Allium </a:t>
                      </a:r>
                      <a:r>
                        <a:rPr lang="en-US" sz="1200" b="0" i="1" u="none" strike="noStrike" dirty="0" err="1" smtClean="0">
                          <a:solidFill>
                            <a:srgbClr val="000000"/>
                          </a:solidFill>
                          <a:latin typeface="Arial"/>
                        </a:rPr>
                        <a:t>monadelphum</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Neg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bul</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songino</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4.0)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10.3)</a:t>
                      </a:r>
                    </a:p>
                  </a:txBody>
                  <a:tcPr marL="9525" marR="9525" marT="9525" marB="0" anchor="ctr">
                    <a:lnL>
                      <a:noFill/>
                    </a:lnL>
                    <a:lnR>
                      <a:noFill/>
                    </a:lnR>
                    <a:lnT>
                      <a:noFill/>
                    </a:lnT>
                    <a:lnB>
                      <a:noFill/>
                    </a:lnB>
                  </a:tcPr>
                </a:tc>
              </a:tr>
              <a:tr h="182880">
                <a:tc>
                  <a:txBody>
                    <a:bodyPr/>
                    <a:lstStyle/>
                    <a:p>
                      <a:pPr algn="l" fontAlgn="b"/>
                      <a:r>
                        <a:rPr lang="en-US" sz="1200" b="0" i="1" u="none" strike="noStrike" dirty="0" smtClean="0">
                          <a:solidFill>
                            <a:srgbClr val="000000"/>
                          </a:solidFill>
                          <a:latin typeface="Arial"/>
                        </a:rPr>
                        <a:t>Allium </a:t>
                      </a:r>
                      <a:r>
                        <a:rPr lang="en-US" sz="1200" b="0" i="1" u="none" strike="noStrike" dirty="0" err="1" smtClean="0">
                          <a:solidFill>
                            <a:srgbClr val="000000"/>
                          </a:solidFill>
                          <a:latin typeface="Arial"/>
                        </a:rPr>
                        <a:t>polyrrhizum</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Taana</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7.1)</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29.9)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80(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Arnebia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fimbriata</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Tsatsagt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bereemeg</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4.0)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tcPr>
                </a:tc>
              </a:tr>
              <a:tr h="182880">
                <a:tc>
                  <a:txBody>
                    <a:bodyPr/>
                    <a:lstStyle/>
                    <a:p>
                      <a:pPr algn="l" fontAlgn="b"/>
                      <a:r>
                        <a:rPr lang="en-US" sz="1200" b="0" i="1" u="none" strike="noStrike" dirty="0" smtClean="0">
                          <a:solidFill>
                            <a:srgbClr val="000000"/>
                          </a:solidFill>
                          <a:latin typeface="Arial"/>
                        </a:rPr>
                        <a:t>Artemisia </a:t>
                      </a:r>
                      <a:r>
                        <a:rPr lang="en-US" sz="1200" b="0" i="1" u="none" strike="noStrike" dirty="0" err="1" smtClean="0">
                          <a:solidFill>
                            <a:srgbClr val="000000"/>
                          </a:solidFill>
                          <a:latin typeface="Arial"/>
                        </a:rPr>
                        <a:t>frigida</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Agi</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1.0)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40(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Cleistogenes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squarrosa</a:t>
                      </a:r>
                      <a:endParaRPr lang="en-US" sz="1200" b="0" i="1"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Derveen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hazaar</a:t>
                      </a:r>
                      <a:endParaRPr lang="en-US" sz="1200" b="0" i="0"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Salsola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collina</a:t>
                      </a:r>
                      <a:endParaRPr lang="en-US" sz="1200" b="0" i="1"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Tolgodiin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budargana</a:t>
                      </a:r>
                      <a:endParaRPr lang="en-US" sz="1200" b="0" i="0"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8.5)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16.3)</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Salsola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pestifera</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Urgust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budargana</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14.6)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80(</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7.6)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capillata</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Uslig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25.3)</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gobica</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Goviin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13.5)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91(</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4.9)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3.2)</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57(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krylovii</a:t>
                      </a:r>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l" fontAlgn="b"/>
                      <a:r>
                        <a:rPr lang="en-US" sz="1200" b="0" i="0" u="none" strike="noStrike" dirty="0" err="1" smtClean="0">
                          <a:solidFill>
                            <a:srgbClr val="000000"/>
                          </a:solidFill>
                          <a:latin typeface="Arial"/>
                        </a:rPr>
                        <a:t>Kryloviin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47(</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71(</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11.6)</a:t>
                      </a:r>
                    </a:p>
                  </a:txBody>
                  <a:tcPr marL="9525" marR="9525" marT="9525"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r>
            </a:tbl>
          </a:graphicData>
        </a:graphic>
      </p:graphicFrame>
      <p:pic>
        <p:nvPicPr>
          <p:cNvPr id="140" name="Picture 2" descr="D:\Backup\Projects\Mongolia\2014\All plots\ESD_new\analysis\figs\desertified_steppes_pco_6cluster.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19202400"/>
            <a:ext cx="3657600"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142" name="Group 141"/>
          <p:cNvGrpSpPr/>
          <p:nvPr/>
        </p:nvGrpSpPr>
        <p:grpSpPr>
          <a:xfrm>
            <a:off x="12710160" y="18516600"/>
            <a:ext cx="10058400" cy="8686801"/>
            <a:chOff x="1684431" y="3886199"/>
            <a:chExt cx="9144000" cy="8018587"/>
          </a:xfrm>
          <a:effectLst/>
        </p:grpSpPr>
        <p:sp>
          <p:nvSpPr>
            <p:cNvPr id="143" name="Rectangle 142"/>
            <p:cNvSpPr/>
            <p:nvPr/>
          </p:nvSpPr>
          <p:spPr>
            <a:xfrm>
              <a:off x="1684431" y="3886200"/>
              <a:ext cx="9144000" cy="8018586"/>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684431" y="3886199"/>
              <a:ext cx="9144000" cy="506437"/>
            </a:xfrm>
            <a:prstGeom prst="rect">
              <a:avLst/>
            </a:prstGeom>
            <a:solidFill>
              <a:schemeClr val="bg2">
                <a:lumMod val="7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 bIns="27432" rtlCol="0" anchor="t"/>
            <a:lstStyle/>
            <a:p>
              <a:pPr algn="ctr"/>
              <a:r>
                <a:rPr lang="en-US" sz="3200" dirty="0" err="1" smtClean="0">
                  <a:latin typeface="Copperplate Gothic Light" panose="020E0507020206020404" pitchFamily="34" charset="0"/>
                </a:rPr>
                <a:t>Zarimdag</a:t>
              </a:r>
              <a:r>
                <a:rPr lang="en-US" sz="3200" dirty="0" smtClean="0">
                  <a:latin typeface="Copperplate Gothic Light" panose="020E0507020206020404" pitchFamily="34" charset="0"/>
                </a:rPr>
                <a:t> </a:t>
              </a:r>
              <a:r>
                <a:rPr lang="en-US" sz="3200" dirty="0" err="1" smtClean="0">
                  <a:latin typeface="Copperplate Gothic Light" panose="020E0507020206020404" pitchFamily="34" charset="0"/>
                </a:rPr>
                <a:t>tsol</a:t>
              </a:r>
              <a:r>
                <a:rPr lang="en-US" sz="3200" dirty="0" smtClean="0">
                  <a:latin typeface="Copperplate Gothic Light" panose="020E0507020206020404" pitchFamily="34" charset="0"/>
                </a:rPr>
                <a:t> (Desert plains)</a:t>
              </a:r>
              <a:endParaRPr lang="en-US" sz="3200" dirty="0">
                <a:latin typeface="Copperplate Gothic Light" panose="020E0507020206020404" pitchFamily="34" charset="0"/>
              </a:endParaRPr>
            </a:p>
          </p:txBody>
        </p:sp>
      </p:grpSp>
      <p:graphicFrame>
        <p:nvGraphicFramePr>
          <p:cNvPr id="145" name="Table 144"/>
          <p:cNvGraphicFramePr>
            <a:graphicFrameLocks noGrp="1"/>
          </p:cNvGraphicFramePr>
          <p:nvPr>
            <p:extLst>
              <p:ext uri="{D42A27DB-BD31-4B8C-83A1-F6EECF244321}">
                <p14:modId xmlns:p14="http://schemas.microsoft.com/office/powerpoint/2010/main" val="2180183857"/>
              </p:ext>
            </p:extLst>
          </p:nvPr>
        </p:nvGraphicFramePr>
        <p:xfrm>
          <a:off x="13167360" y="22905720"/>
          <a:ext cx="9052560" cy="4149091"/>
        </p:xfrm>
        <a:graphic>
          <a:graphicData uri="http://schemas.openxmlformats.org/drawingml/2006/table">
            <a:tbl>
              <a:tblPr/>
              <a:tblGrid>
                <a:gridCol w="1920240"/>
                <a:gridCol w="2194560"/>
                <a:gridCol w="411480"/>
                <a:gridCol w="411480"/>
                <a:gridCol w="411480"/>
                <a:gridCol w="411480"/>
                <a:gridCol w="411480"/>
                <a:gridCol w="411480"/>
                <a:gridCol w="411480"/>
                <a:gridCol w="411480"/>
                <a:gridCol w="411480"/>
                <a:gridCol w="411480"/>
                <a:gridCol w="411480"/>
                <a:gridCol w="411480"/>
              </a:tblGrid>
              <a:tr h="182880">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a:noFill/>
                    </a:lnB>
                  </a:tcPr>
                </a:tc>
                <a:tc gridSpan="12">
                  <a:txBody>
                    <a:bodyPr/>
                    <a:lstStyle/>
                    <a:p>
                      <a:pPr algn="ctr" fontAlgn="b"/>
                      <a:r>
                        <a:rPr lang="en-US" sz="1200" b="0" i="0" u="none" strike="noStrike" dirty="0" smtClean="0">
                          <a:solidFill>
                            <a:srgbClr val="000000"/>
                          </a:solidFill>
                          <a:latin typeface="Arial" pitchFamily="34" charset="0"/>
                          <a:cs typeface="Arial" pitchFamily="34" charset="0"/>
                        </a:rPr>
                        <a:t>Species</a:t>
                      </a:r>
                      <a:r>
                        <a:rPr lang="en-US" sz="1200" b="0" i="0" u="none" strike="noStrike" baseline="0" dirty="0" smtClean="0">
                          <a:solidFill>
                            <a:srgbClr val="000000"/>
                          </a:solidFill>
                          <a:latin typeface="Arial" pitchFamily="34" charset="0"/>
                          <a:cs typeface="Arial" pitchFamily="34" charset="0"/>
                        </a:rPr>
                        <a:t> frequency and mean cover by c</a:t>
                      </a:r>
                      <a:r>
                        <a:rPr lang="en-US" sz="1200" b="0" i="0" u="none" strike="noStrike" dirty="0" smtClean="0">
                          <a:solidFill>
                            <a:srgbClr val="000000"/>
                          </a:solidFill>
                          <a:latin typeface="Arial" pitchFamily="34" charset="0"/>
                          <a:cs typeface="Arial" pitchFamily="34" charset="0"/>
                        </a:rPr>
                        <a:t>luster</a:t>
                      </a:r>
                      <a:endParaRPr lang="en-US" sz="1200" b="0" i="0" u="none" strike="noStrike" dirty="0">
                        <a:solidFill>
                          <a:srgbClr val="000000"/>
                        </a:solidFill>
                        <a:latin typeface="Arial" pitchFamily="34" charset="0"/>
                        <a:cs typeface="Arial" pitchFamily="34" charset="0"/>
                      </a:endParaRPr>
                    </a:p>
                  </a:txBody>
                  <a:tcPr marL="7327" marR="7327" marT="7327" marB="0" anchor="b">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7327" marR="7327" marT="7327" marB="0" anchor="ctr">
                    <a:lnL>
                      <a:noFill/>
                    </a:lnL>
                    <a:lnR>
                      <a:noFill/>
                    </a:lnR>
                    <a:lnT>
                      <a:noFill/>
                    </a:lnT>
                    <a:lnB>
                      <a:noFill/>
                    </a:lnB>
                  </a:tcPr>
                </a:tc>
              </a:tr>
              <a:tr h="182880">
                <a:tc>
                  <a:txBody>
                    <a:bodyPr/>
                    <a:lstStyle/>
                    <a:p>
                      <a:pPr algn="l" fontAlgn="b"/>
                      <a:r>
                        <a:rPr lang="en-US" sz="1200" b="0" i="0" u="none" strike="noStrike" dirty="0" smtClean="0">
                          <a:solidFill>
                            <a:srgbClr val="000000"/>
                          </a:solidFill>
                          <a:latin typeface="Arial"/>
                        </a:rPr>
                        <a:t>Plant species</a:t>
                      </a:r>
                      <a:endParaRPr lang="en-US" sz="1200" b="0" i="0" u="none" strike="noStrike" dirty="0">
                        <a:solidFill>
                          <a:srgbClr val="000000"/>
                        </a:solidFill>
                        <a:latin typeface="Arial"/>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pitchFamily="34" charset="0"/>
                          <a:cs typeface="Arial" pitchFamily="34" charset="0"/>
                        </a:rPr>
                        <a:t>Plant</a:t>
                      </a:r>
                      <a:r>
                        <a:rPr lang="en-US" sz="1200" b="0" i="0" u="none" strike="noStrike" baseline="0" dirty="0" smtClean="0">
                          <a:solidFill>
                            <a:srgbClr val="000000"/>
                          </a:solidFill>
                          <a:latin typeface="Arial" pitchFamily="34" charset="0"/>
                          <a:cs typeface="Arial" pitchFamily="34" charset="0"/>
                        </a:rPr>
                        <a:t> species (Mongolian)</a:t>
                      </a:r>
                      <a:endParaRPr lang="en-US" sz="1200" b="0" i="0" u="none" strike="noStrike" dirty="0">
                        <a:solidFill>
                          <a:srgbClr val="000000"/>
                        </a:solidFill>
                        <a:latin typeface="Arial" pitchFamily="34" charset="0"/>
                        <a:cs typeface="Arial" pitchFamily="34" charset="0"/>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1</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(n=10)</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2</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(n=19)</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3</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(n=14)</a:t>
                      </a: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4</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(n=4)</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5</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(n=4)</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6</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(n=13)</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82880">
                <a:tc>
                  <a:txBody>
                    <a:bodyPr/>
                    <a:lstStyle/>
                    <a:p>
                      <a:pPr algn="l" fontAlgn="b"/>
                      <a:r>
                        <a:rPr lang="en-US" sz="1200" b="0" i="1" u="none" strike="noStrike" dirty="0" err="1" smtClean="0">
                          <a:solidFill>
                            <a:srgbClr val="000000"/>
                          </a:solidFill>
                          <a:latin typeface="Arial"/>
                        </a:rPr>
                        <a:t>Agropyron</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cristatum</a:t>
                      </a:r>
                      <a:endParaRPr lang="en-US" sz="1200" b="0" i="1"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1200" b="0" i="0" u="none" strike="noStrike" dirty="0" err="1" smtClean="0">
                          <a:solidFill>
                            <a:srgbClr val="000000"/>
                          </a:solidFill>
                          <a:latin typeface="Arial"/>
                        </a:rPr>
                        <a:t>Saman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erhug</a:t>
                      </a:r>
                      <a:endParaRPr lang="en-US" sz="1200" b="0" i="0"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dirty="0">
                          <a:solidFill>
                            <a:srgbClr val="000000"/>
                          </a:solidFill>
                          <a:effectLst/>
                          <a:latin typeface="Arial"/>
                        </a:rPr>
                        <a:t>10(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3.9)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8(</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solidFill>
                      <a:schemeClr val="bg1"/>
                    </a:solidFill>
                  </a:tcPr>
                </a:tc>
              </a:tr>
              <a:tr h="182880">
                <a:tc>
                  <a:txBody>
                    <a:bodyPr/>
                    <a:lstStyle/>
                    <a:p>
                      <a:pPr algn="l" fontAlgn="b"/>
                      <a:r>
                        <a:rPr lang="en-US" sz="1200" b="0" i="1" u="none" strike="noStrike" dirty="0" smtClean="0">
                          <a:solidFill>
                            <a:srgbClr val="000000"/>
                          </a:solidFill>
                          <a:latin typeface="Arial"/>
                        </a:rPr>
                        <a:t>Allium </a:t>
                      </a:r>
                      <a:r>
                        <a:rPr lang="en-US" sz="1200" b="0" i="1" u="none" strike="noStrike" dirty="0" err="1" smtClean="0">
                          <a:solidFill>
                            <a:srgbClr val="000000"/>
                          </a:solidFill>
                          <a:latin typeface="Arial"/>
                        </a:rPr>
                        <a:t>polyrrhizum</a:t>
                      </a:r>
                      <a:endParaRPr lang="en-US" sz="1200" b="0" i="1"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l" fontAlgn="b"/>
                      <a:r>
                        <a:rPr lang="en-US" sz="1200" b="0" i="0" u="none" strike="noStrike" dirty="0" err="1" smtClean="0">
                          <a:solidFill>
                            <a:srgbClr val="000000"/>
                          </a:solidFill>
                          <a:latin typeface="Arial"/>
                        </a:rPr>
                        <a:t>Taana</a:t>
                      </a:r>
                      <a:endParaRPr lang="en-US" sz="1200" b="0" i="0"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r" fontAlgn="b"/>
                      <a:r>
                        <a:rPr lang="en-US" sz="1200" b="0" i="0" u="none" strike="noStrike" dirty="0">
                          <a:solidFill>
                            <a:srgbClr val="000000"/>
                          </a:solidFill>
                          <a:effectLst/>
                          <a:latin typeface="Arial"/>
                        </a:rPr>
                        <a:t>100(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12.5)</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21(</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6.9)</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3.5)</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38(</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2.4)</a:t>
                      </a:r>
                    </a:p>
                  </a:txBody>
                  <a:tcPr marL="9525" marR="9525" marT="9525" marB="0" anchor="ctr">
                    <a:lnL>
                      <a:noFill/>
                    </a:lnL>
                    <a:lnR>
                      <a:noFill/>
                    </a:lnR>
                    <a:lnT>
                      <a:noFill/>
                    </a:lnT>
                    <a:lnB>
                      <a:noFill/>
                    </a:lnB>
                    <a:solidFill>
                      <a:schemeClr val="bg1"/>
                    </a:solidFill>
                  </a:tcPr>
                </a:tc>
              </a:tr>
              <a:tr h="182880">
                <a:tc>
                  <a:txBody>
                    <a:bodyPr/>
                    <a:lstStyle/>
                    <a:p>
                      <a:pPr algn="l" fontAlgn="b"/>
                      <a:r>
                        <a:rPr lang="en-US" sz="1200" b="0" i="1" u="none" strike="noStrike" dirty="0" smtClean="0">
                          <a:solidFill>
                            <a:srgbClr val="000000"/>
                          </a:solidFill>
                          <a:latin typeface="Arial"/>
                        </a:rPr>
                        <a:t>Anabasis </a:t>
                      </a:r>
                      <a:r>
                        <a:rPr lang="en-US" sz="1200" b="0" i="1" u="none" strike="noStrike" dirty="0" err="1" smtClean="0">
                          <a:solidFill>
                            <a:srgbClr val="000000"/>
                          </a:solidFill>
                          <a:latin typeface="Arial"/>
                        </a:rPr>
                        <a:t>brevifolia</a:t>
                      </a:r>
                      <a:endParaRPr lang="en-US" sz="1200" b="0" i="1"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l" fontAlgn="b"/>
                      <a:r>
                        <a:rPr lang="en-US" sz="1200" b="0" i="0" u="none" strike="noStrike" dirty="0" err="1" smtClean="0">
                          <a:solidFill>
                            <a:srgbClr val="000000"/>
                          </a:solidFill>
                          <a:latin typeface="Arial"/>
                        </a:rPr>
                        <a:t>Ahar</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navchit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bagluur</a:t>
                      </a:r>
                      <a:endParaRPr lang="en-US" sz="1200" b="0" i="0"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dirty="0">
                          <a:solidFill>
                            <a:srgbClr val="000000"/>
                          </a:solidFill>
                          <a:effectLst/>
                          <a:latin typeface="Arial"/>
                        </a:rPr>
                        <a:t>2.8)</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26(</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1.3)</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7(</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dirty="0">
                          <a:solidFill>
                            <a:srgbClr val="000000"/>
                          </a:solidFill>
                          <a:effectLst/>
                          <a:latin typeface="Arial"/>
                        </a:rPr>
                        <a:t>1.8)</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5.4)</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solidFill>
                      <a:schemeClr val="bg1"/>
                    </a:solidFill>
                  </a:tcPr>
                </a:tc>
              </a:tr>
              <a:tr h="182880">
                <a:tc>
                  <a:txBody>
                    <a:bodyPr/>
                    <a:lstStyle/>
                    <a:p>
                      <a:pPr algn="l" fontAlgn="b"/>
                      <a:r>
                        <a:rPr lang="en-US" sz="1200" b="0" i="1" u="none" strike="noStrike" dirty="0" err="1" smtClean="0">
                          <a:solidFill>
                            <a:srgbClr val="000000"/>
                          </a:solidFill>
                          <a:latin typeface="Arial"/>
                        </a:rPr>
                        <a:t>Cleistogenes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songorica</a:t>
                      </a:r>
                      <a:endParaRPr lang="en-US" sz="1200" b="0" i="1"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l" fontAlgn="b"/>
                      <a:r>
                        <a:rPr lang="en-US" sz="1200" b="0" i="0" u="none" strike="noStrike" dirty="0" err="1" smtClean="0">
                          <a:solidFill>
                            <a:srgbClr val="000000"/>
                          </a:solidFill>
                          <a:latin typeface="Arial"/>
                        </a:rPr>
                        <a:t>Zuungariin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hazaar</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uvs</a:t>
                      </a:r>
                      <a:endParaRPr lang="en-US" sz="1200" b="0" i="0"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dirty="0">
                          <a:solidFill>
                            <a:srgbClr val="000000"/>
                          </a:solidFill>
                          <a:effectLst/>
                          <a:latin typeface="Arial"/>
                        </a:rPr>
                        <a:t>1.3)</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53(</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57(</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8(</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solidFill>
                      <a:schemeClr val="bg1"/>
                    </a:solidFill>
                  </a:tcPr>
                </a:tc>
              </a:tr>
              <a:tr h="182880">
                <a:tc>
                  <a:txBody>
                    <a:bodyPr/>
                    <a:lstStyle/>
                    <a:p>
                      <a:pPr algn="l" fontAlgn="b"/>
                      <a:r>
                        <a:rPr lang="en-US" sz="1200" b="0" i="1" u="none" strike="noStrike" dirty="0" err="1" smtClean="0">
                          <a:solidFill>
                            <a:srgbClr val="000000"/>
                          </a:solidFill>
                          <a:latin typeface="Arial"/>
                        </a:rPr>
                        <a:t>Carex</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duriuscula</a:t>
                      </a:r>
                      <a:endParaRPr lang="en-US" sz="1200" b="0" i="1"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l" fontAlgn="b"/>
                      <a:r>
                        <a:rPr lang="en-US" sz="1200" b="0" i="0" u="none" strike="noStrike" dirty="0" err="1" smtClean="0">
                          <a:solidFill>
                            <a:srgbClr val="000000"/>
                          </a:solidFill>
                          <a:latin typeface="Arial"/>
                        </a:rPr>
                        <a:t>Shireg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ulalj</a:t>
                      </a:r>
                      <a:endParaRPr lang="en-US" sz="1200" b="0" i="0"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26(</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2.1)</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75(</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2.4)</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solidFill>
                      <a:schemeClr val="bg1"/>
                    </a:solidFill>
                  </a:tcPr>
                </a:tc>
              </a:tr>
              <a:tr h="182880">
                <a:tc>
                  <a:txBody>
                    <a:bodyPr/>
                    <a:lstStyle/>
                    <a:p>
                      <a:pPr algn="l" fontAlgn="b"/>
                      <a:r>
                        <a:rPr lang="en-US" sz="1200" b="0" i="1" u="none" strike="noStrike" dirty="0" err="1" smtClean="0">
                          <a:solidFill>
                            <a:srgbClr val="000000"/>
                          </a:solidFill>
                          <a:latin typeface="Arial"/>
                        </a:rPr>
                        <a:t>Salsola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collina</a:t>
                      </a:r>
                      <a:endParaRPr lang="en-US" sz="1200" b="0" i="1" u="none" strike="noStrike" dirty="0">
                        <a:solidFill>
                          <a:srgbClr val="000000"/>
                        </a:solidFill>
                        <a:latin typeface="Arial"/>
                      </a:endParaRPr>
                    </a:p>
                  </a:txBody>
                  <a:tcPr marL="8659" marR="8659" marT="8659" marB="0" anchor="ctr">
                    <a:lnL>
                      <a:noFill/>
                    </a:lnL>
                    <a:lnR>
                      <a:noFill/>
                    </a:lnR>
                    <a:lnT>
                      <a:noFill/>
                    </a:lnT>
                    <a:lnB>
                      <a:noFill/>
                    </a:lnB>
                    <a:solidFill>
                      <a:schemeClr val="bg1"/>
                    </a:solidFill>
                  </a:tcPr>
                </a:tc>
                <a:tc>
                  <a:txBody>
                    <a:bodyPr/>
                    <a:lstStyle/>
                    <a:p>
                      <a:pPr algn="l" fontAlgn="b"/>
                      <a:r>
                        <a:rPr lang="en-US" sz="1200" b="0" i="0" u="none" strike="noStrike" dirty="0" err="1" smtClean="0">
                          <a:solidFill>
                            <a:srgbClr val="000000"/>
                          </a:solidFill>
                          <a:latin typeface="Arial"/>
                        </a:rPr>
                        <a:t>Tolgodiin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budargana</a:t>
                      </a:r>
                      <a:endParaRPr lang="en-US" sz="1200" b="0" i="0" u="none" strike="noStrike" dirty="0">
                        <a:solidFill>
                          <a:srgbClr val="000000"/>
                        </a:solidFill>
                        <a:latin typeface="Arial"/>
                      </a:endParaRPr>
                    </a:p>
                  </a:txBody>
                  <a:tcPr marL="8659" marR="8659" marT="8659"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53(</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6.6)</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16.2)</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5.1)</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solidFill>
                      <a:schemeClr val="bg1"/>
                    </a:solidFill>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gobica</a:t>
                      </a:r>
                      <a:endParaRPr lang="en-US" sz="1200" b="0" i="1"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l" fontAlgn="b"/>
                      <a:r>
                        <a:rPr lang="en-US" sz="1200" b="0" i="0" u="none" strike="noStrike" dirty="0" err="1" smtClean="0">
                          <a:solidFill>
                            <a:srgbClr val="000000"/>
                          </a:solidFill>
                          <a:latin typeface="Arial"/>
                        </a:rPr>
                        <a:t>Goviin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90(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8.9)</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dirty="0">
                          <a:solidFill>
                            <a:srgbClr val="000000"/>
                          </a:solidFill>
                          <a:effectLst/>
                          <a:latin typeface="Arial"/>
                        </a:rPr>
                        <a:t>89(</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4.6)</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22.0)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0.6)</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solidFill>
                      <a:schemeClr val="bg1"/>
                    </a:solidFill>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krylovii</a:t>
                      </a:r>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r>
                        <a:rPr lang="en-US" sz="1200" b="0" i="0" u="none" strike="noStrike" dirty="0" err="1" smtClean="0">
                          <a:solidFill>
                            <a:srgbClr val="000000"/>
                          </a:solidFill>
                          <a:latin typeface="Arial"/>
                        </a:rPr>
                        <a:t>Kryloviin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38.3)</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r h="182880">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c>
                  <a:txBody>
                    <a:bodyPr/>
                    <a:lstStyle/>
                    <a:p>
                      <a:pPr algn="r" fontAlgn="b"/>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solidFill>
                      <a:schemeClr val="bg1"/>
                    </a:solidFill>
                  </a:tcPr>
                </a:tc>
              </a:tr>
            </a:tbl>
          </a:graphicData>
        </a:graphic>
      </p:graphicFrame>
      <p:pic>
        <p:nvPicPr>
          <p:cNvPr id="146" name="Picture 1" descr="D:\Backup\Projects\Mongolia\2014\All plots\ESD_new\analysis\figs\desertified_plains_pco_6cluster.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4480" y="19202400"/>
            <a:ext cx="3657600" cy="3657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1" name="Table 150"/>
          <p:cNvGraphicFramePr>
            <a:graphicFrameLocks noGrp="1"/>
          </p:cNvGraphicFramePr>
          <p:nvPr>
            <p:extLst>
              <p:ext uri="{D42A27DB-BD31-4B8C-83A1-F6EECF244321}">
                <p14:modId xmlns:p14="http://schemas.microsoft.com/office/powerpoint/2010/main" val="820239017"/>
              </p:ext>
            </p:extLst>
          </p:nvPr>
        </p:nvGraphicFramePr>
        <p:xfrm>
          <a:off x="24323040" y="22905720"/>
          <a:ext cx="9052560" cy="4164209"/>
        </p:xfrm>
        <a:graphic>
          <a:graphicData uri="http://schemas.openxmlformats.org/drawingml/2006/table">
            <a:tbl>
              <a:tblPr/>
              <a:tblGrid>
                <a:gridCol w="1920240"/>
                <a:gridCol w="2194560"/>
                <a:gridCol w="411480"/>
                <a:gridCol w="411480"/>
                <a:gridCol w="411480"/>
                <a:gridCol w="411480"/>
                <a:gridCol w="411480"/>
                <a:gridCol w="411480"/>
                <a:gridCol w="411480"/>
                <a:gridCol w="411480"/>
                <a:gridCol w="411480"/>
                <a:gridCol w="411480"/>
                <a:gridCol w="411480"/>
                <a:gridCol w="411480"/>
              </a:tblGrid>
              <a:tr h="182880">
                <a:tc>
                  <a:txBody>
                    <a:bodyPr/>
                    <a:lstStyle/>
                    <a:p>
                      <a:pPr algn="l" fontAlgn="b"/>
                      <a:endParaRPr lang="en-US" sz="1200" b="0" i="0" u="none" strike="noStrike" dirty="0">
                        <a:solidFill>
                          <a:srgbClr val="000000"/>
                        </a:solidFill>
                        <a:latin typeface="Arial"/>
                      </a:endParaRPr>
                    </a:p>
                  </a:txBody>
                  <a:tcPr marL="8659" marR="8659" marT="8659" marB="0" anchor="b">
                    <a:lnL>
                      <a:noFill/>
                    </a:lnL>
                    <a:lnR>
                      <a:noFill/>
                    </a:lnR>
                    <a:lnT w="9525" cap="flat" cmpd="sng" algn="ctr">
                      <a:no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latin typeface="Arial"/>
                      </a:endParaRPr>
                    </a:p>
                  </a:txBody>
                  <a:tcPr marL="8659" marR="8659" marT="8659" marB="0" anchor="b">
                    <a:lnL>
                      <a:noFill/>
                    </a:lnL>
                    <a:lnR>
                      <a:noFill/>
                    </a:lnR>
                    <a:lnT w="9525" cap="flat" cmpd="sng" algn="ctr">
                      <a:noFill/>
                      <a:prstDash val="solid"/>
                      <a:round/>
                      <a:headEnd type="none" w="med" len="med"/>
                      <a:tailEnd type="none" w="med" len="med"/>
                    </a:lnT>
                    <a:lnB>
                      <a:noFill/>
                    </a:lnB>
                  </a:tcPr>
                </a:tc>
                <a:tc gridSpan="10">
                  <a:txBody>
                    <a:bodyPr/>
                    <a:lstStyle/>
                    <a:p>
                      <a:pPr algn="ctr" fontAlgn="b"/>
                      <a:r>
                        <a:rPr lang="en-US" sz="1200" b="0" i="0" u="none" strike="noStrike" dirty="0" smtClean="0">
                          <a:solidFill>
                            <a:srgbClr val="000000"/>
                          </a:solidFill>
                          <a:latin typeface="Arial" pitchFamily="34" charset="0"/>
                          <a:cs typeface="Arial" pitchFamily="34" charset="0"/>
                        </a:rPr>
                        <a:t>Species</a:t>
                      </a:r>
                      <a:r>
                        <a:rPr lang="en-US" sz="1200" b="0" i="0" u="none" strike="noStrike" baseline="0" dirty="0" smtClean="0">
                          <a:solidFill>
                            <a:srgbClr val="000000"/>
                          </a:solidFill>
                          <a:latin typeface="Arial" pitchFamily="34" charset="0"/>
                          <a:cs typeface="Arial" pitchFamily="34" charset="0"/>
                        </a:rPr>
                        <a:t> frequency and mean cover by c</a:t>
                      </a:r>
                      <a:r>
                        <a:rPr lang="en-US" sz="1200" b="0" i="0" u="none" strike="noStrike" dirty="0" smtClean="0">
                          <a:solidFill>
                            <a:srgbClr val="000000"/>
                          </a:solidFill>
                          <a:latin typeface="Arial" pitchFamily="34" charset="0"/>
                          <a:cs typeface="Arial" pitchFamily="34" charset="0"/>
                        </a:rPr>
                        <a:t>luster</a:t>
                      </a:r>
                      <a:endParaRPr lang="en-US" sz="1200" b="0" i="0" u="none" strike="noStrike" dirty="0">
                        <a:solidFill>
                          <a:srgbClr val="000000"/>
                        </a:solidFill>
                        <a:latin typeface="Arial" pitchFamily="34" charset="0"/>
                        <a:cs typeface="Arial" pitchFamily="34" charset="0"/>
                      </a:endParaRPr>
                    </a:p>
                  </a:txBody>
                  <a:tcPr marL="8659" marR="8659" marT="8659" marB="0" anchor="b">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ctr" fontAlgn="b"/>
                      <a:endParaRPr lang="en-US" sz="1200" b="0" i="0" u="none" strike="noStrike" dirty="0">
                        <a:solidFill>
                          <a:srgbClr val="000000"/>
                        </a:solidFill>
                        <a:latin typeface="Arial"/>
                      </a:endParaRPr>
                    </a:p>
                  </a:txBody>
                  <a:tcPr marL="8659" marR="8659" marT="8659"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Arial"/>
                      </a:endParaRPr>
                    </a:p>
                  </a:txBody>
                  <a:tcPr marL="8659" marR="8659" marT="8659"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r>
              <a:tr h="182880">
                <a:tc>
                  <a:txBody>
                    <a:bodyPr/>
                    <a:lstStyle/>
                    <a:p>
                      <a:pPr algn="l" fontAlgn="b"/>
                      <a:r>
                        <a:rPr lang="en-US" sz="1200" b="0" i="0" u="none" strike="noStrike" dirty="0" smtClean="0">
                          <a:solidFill>
                            <a:srgbClr val="000000"/>
                          </a:solidFill>
                          <a:latin typeface="Arial"/>
                        </a:rPr>
                        <a:t>Plant species</a:t>
                      </a:r>
                      <a:endParaRPr lang="en-US" sz="1200" b="0" i="0" u="none" strike="noStrike" dirty="0">
                        <a:solidFill>
                          <a:srgbClr val="000000"/>
                        </a:solidFill>
                        <a:latin typeface="Arial"/>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pitchFamily="34" charset="0"/>
                          <a:cs typeface="Arial" pitchFamily="34" charset="0"/>
                        </a:rPr>
                        <a:t>Plant</a:t>
                      </a:r>
                      <a:r>
                        <a:rPr lang="en-US" sz="1200" b="0" i="0" u="none" strike="noStrike" baseline="0" dirty="0" smtClean="0">
                          <a:solidFill>
                            <a:srgbClr val="000000"/>
                          </a:solidFill>
                          <a:latin typeface="Arial" pitchFamily="34" charset="0"/>
                          <a:cs typeface="Arial" pitchFamily="34" charset="0"/>
                        </a:rPr>
                        <a:t> species (Mongolian)</a:t>
                      </a:r>
                      <a:endParaRPr lang="en-US" sz="1200" b="0" i="0" u="none" strike="noStrike" dirty="0">
                        <a:solidFill>
                          <a:srgbClr val="000000"/>
                        </a:solidFill>
                        <a:latin typeface="Arial" pitchFamily="34" charset="0"/>
                        <a:cs typeface="Arial" pitchFamily="34" charset="0"/>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1</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(n=9)</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2</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(n=4)</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3</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(n=16)</a:t>
                      </a: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4</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(n=8)</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5</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(n=6)</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r>
              <a:tr h="182880">
                <a:tc>
                  <a:txBody>
                    <a:bodyPr/>
                    <a:lstStyle/>
                    <a:p>
                      <a:pPr algn="l" fontAlgn="b"/>
                      <a:r>
                        <a:rPr lang="en-US" sz="1200" b="0" i="1" u="none" strike="noStrike" dirty="0" smtClean="0">
                          <a:solidFill>
                            <a:srgbClr val="000000"/>
                          </a:solidFill>
                          <a:latin typeface="Arial"/>
                        </a:rPr>
                        <a:t>Allium </a:t>
                      </a:r>
                      <a:r>
                        <a:rPr lang="en-US" sz="1200" b="0" i="1" u="none" strike="noStrike" dirty="0" err="1" smtClean="0">
                          <a:solidFill>
                            <a:srgbClr val="000000"/>
                          </a:solidFill>
                          <a:latin typeface="Arial"/>
                        </a:rPr>
                        <a:t>polyrrhizum</a:t>
                      </a:r>
                      <a:endParaRPr lang="en-US" sz="1200" b="0" i="1"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l" fontAlgn="b"/>
                      <a:r>
                        <a:rPr lang="en-US" sz="1200" b="0" i="0" u="none" strike="noStrike" dirty="0" err="1" smtClean="0">
                          <a:solidFill>
                            <a:srgbClr val="000000"/>
                          </a:solidFill>
                          <a:latin typeface="Arial"/>
                        </a:rPr>
                        <a:t>Taana</a:t>
                      </a:r>
                      <a:endParaRPr lang="en-US" sz="1200" b="0" i="0"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5.5)</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6(</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4.2)</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w="9525" cap="flat" cmpd="sng" algn="ctr">
                      <a:noFill/>
                      <a:prstDash val="solid"/>
                      <a:round/>
                      <a:headEnd type="none" w="med" len="med"/>
                      <a:tailEnd type="none" w="med" len="med"/>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w="9525" cap="flat" cmpd="sng" algn="ctr">
                      <a:noFill/>
                      <a:prstDash val="solid"/>
                      <a:round/>
                      <a:headEnd type="none" w="med" len="med"/>
                      <a:tailEnd type="none" w="med" len="med"/>
                    </a:lnT>
                    <a:lnB>
                      <a:noFill/>
                    </a:lnB>
                  </a:tcPr>
                </a:tc>
              </a:tr>
              <a:tr h="182880">
                <a:tc>
                  <a:txBody>
                    <a:bodyPr/>
                    <a:lstStyle/>
                    <a:p>
                      <a:pPr algn="l" fontAlgn="b"/>
                      <a:r>
                        <a:rPr lang="en-US" sz="1200" b="0" i="1" u="none" strike="noStrike" dirty="0" smtClean="0">
                          <a:solidFill>
                            <a:srgbClr val="000000"/>
                          </a:solidFill>
                          <a:latin typeface="Arial"/>
                        </a:rPr>
                        <a:t>Anabasis </a:t>
                      </a:r>
                      <a:r>
                        <a:rPr lang="en-US" sz="1200" b="0" i="1" u="none" strike="noStrike" dirty="0" err="1" smtClean="0">
                          <a:solidFill>
                            <a:srgbClr val="000000"/>
                          </a:solidFill>
                          <a:latin typeface="Arial"/>
                        </a:rPr>
                        <a:t>brevifolia</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Ahar</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navchit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bagluur</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78(</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31(</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83(</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Aristida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heymannii</a:t>
                      </a:r>
                      <a:endParaRPr lang="en-US" sz="1200" b="0" i="1"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Geimanii</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buudii</a:t>
                      </a:r>
                      <a:endParaRPr lang="en-US" sz="1200" b="0" i="0"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9.0)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2.1)</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20.3)</a:t>
                      </a: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r>
              <a:tr h="182880">
                <a:tc>
                  <a:txBody>
                    <a:bodyPr/>
                    <a:lstStyle/>
                    <a:p>
                      <a:pPr algn="l" fontAlgn="b"/>
                      <a:r>
                        <a:rPr lang="en-US" sz="1200" b="0" i="1" u="none" strike="noStrike" dirty="0" smtClean="0">
                          <a:solidFill>
                            <a:srgbClr val="000000"/>
                          </a:solidFill>
                          <a:latin typeface="Arial"/>
                        </a:rPr>
                        <a:t>Artemisia </a:t>
                      </a:r>
                      <a:r>
                        <a:rPr lang="en-US" sz="1200" b="0" i="1" u="none" strike="noStrike" dirty="0" err="1" smtClean="0">
                          <a:solidFill>
                            <a:srgbClr val="000000"/>
                          </a:solidFill>
                          <a:latin typeface="Arial"/>
                        </a:rPr>
                        <a:t>xerophytica</a:t>
                      </a:r>
                      <a:endParaRPr lang="en-US" sz="1200" b="0" i="1"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Huuraisag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sharilj</a:t>
                      </a:r>
                      <a:endParaRPr lang="en-US" sz="1200" b="0" i="0"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12(</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Cleistogenes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songorica</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Zuungariin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hazaar</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uvs</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1.1)</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0.8)</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88(</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6.0)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r>
              <a:tr h="182880">
                <a:tc>
                  <a:txBody>
                    <a:bodyPr/>
                    <a:lstStyle/>
                    <a:p>
                      <a:pPr algn="l" fontAlgn="b"/>
                      <a:r>
                        <a:rPr lang="en-US" sz="1200" b="0" i="1" u="none" strike="noStrike" dirty="0" smtClean="0">
                          <a:solidFill>
                            <a:srgbClr val="000000"/>
                          </a:solidFill>
                          <a:latin typeface="Arial"/>
                        </a:rPr>
                        <a:t>Convolvulus </a:t>
                      </a:r>
                      <a:r>
                        <a:rPr lang="en-US" sz="1200" b="0" i="1" u="none" strike="noStrike" dirty="0" err="1" smtClean="0">
                          <a:solidFill>
                            <a:srgbClr val="000000"/>
                          </a:solidFill>
                          <a:latin typeface="Arial"/>
                        </a:rPr>
                        <a:t>ammanii</a:t>
                      </a:r>
                      <a:endParaRPr lang="en-US" sz="1200" b="0" i="1"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Ammanii</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sedergene</a:t>
                      </a:r>
                      <a:endParaRPr lang="en-US" sz="1200" b="0" i="0"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22(</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75(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a:noFill/>
                    </a:lnB>
                  </a:tcPr>
                </a:tc>
              </a:tr>
              <a:tr h="182880">
                <a:tc>
                  <a:txBody>
                    <a:bodyPr/>
                    <a:lstStyle/>
                    <a:p>
                      <a:pPr algn="l" fontAlgn="b"/>
                      <a:r>
                        <a:rPr lang="en-US" sz="1200" b="0" i="1" u="none" strike="noStrike" dirty="0" err="1" smtClean="0">
                          <a:solidFill>
                            <a:srgbClr val="000000"/>
                          </a:solidFill>
                          <a:latin typeface="Arial"/>
                        </a:rPr>
                        <a:t>Stipa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gobica</a:t>
                      </a:r>
                      <a:endParaRPr lang="en-US" sz="1200" b="0" i="1"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l" fontAlgn="b"/>
                      <a:r>
                        <a:rPr lang="en-US" sz="1200" b="0" i="0" u="none" strike="noStrike" dirty="0" err="1" smtClean="0">
                          <a:solidFill>
                            <a:srgbClr val="000000"/>
                          </a:solidFill>
                          <a:latin typeface="Arial"/>
                        </a:rPr>
                        <a:t>Goviin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hyalgana</a:t>
                      </a:r>
                      <a:endParaRPr lang="en-US" sz="1200" b="0" i="0" u="none" strike="noStrike" dirty="0">
                        <a:solidFill>
                          <a:srgbClr val="000000"/>
                        </a:solidFill>
                        <a:latin typeface="Arial"/>
                      </a:endParaRPr>
                    </a:p>
                  </a:txBody>
                  <a:tcPr marL="7327" marR="7327" marT="7327"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2.6)</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12.4)</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44(</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2.6)</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3.2)</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r h="182880">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8659" marR="8659" marT="8659" marB="0" anchor="ctr">
                    <a:lnL>
                      <a:noFill/>
                    </a:lnL>
                    <a:lnR>
                      <a:noFill/>
                    </a:lnR>
                    <a:lnT>
                      <a:noFill/>
                    </a:lnT>
                    <a:lnB w="9525" cap="flat" cmpd="sng" algn="ctr">
                      <a:noFill/>
                      <a:prstDash val="solid"/>
                      <a:round/>
                      <a:headEnd type="none" w="med" len="med"/>
                      <a:tailEnd type="none" w="med" len="med"/>
                    </a:lnB>
                  </a:tcPr>
                </a:tc>
              </a:tr>
            </a:tbl>
          </a:graphicData>
        </a:graphic>
      </p:graphicFrame>
      <p:pic>
        <p:nvPicPr>
          <p:cNvPr id="152" name="Picture 1" descr="G:\MongESD\analysis\figs\southern_deserts_pco_5cluster.emf"/>
          <p:cNvPicPr>
            <a:picLocks noChangeAspect="1" noChangeArrowheads="1"/>
          </p:cNvPicPr>
          <p:nvPr/>
        </p:nvPicPr>
        <p:blipFill>
          <a:blip r:embed="rId7" cstate="print"/>
          <a:srcRect/>
          <a:stretch>
            <a:fillRect/>
          </a:stretch>
        </p:blipFill>
        <p:spPr bwMode="auto">
          <a:xfrm>
            <a:off x="24140160" y="19202400"/>
            <a:ext cx="3657600" cy="3657600"/>
          </a:xfrm>
          <a:prstGeom prst="rect">
            <a:avLst/>
          </a:prstGeom>
          <a:noFill/>
        </p:spPr>
      </p:pic>
      <p:grpSp>
        <p:nvGrpSpPr>
          <p:cNvPr id="154" name="Group 153"/>
          <p:cNvGrpSpPr/>
          <p:nvPr/>
        </p:nvGrpSpPr>
        <p:grpSpPr>
          <a:xfrm>
            <a:off x="35021520" y="18516600"/>
            <a:ext cx="10058400" cy="8686801"/>
            <a:chOff x="1684431" y="3886199"/>
            <a:chExt cx="9144000" cy="8018587"/>
          </a:xfrm>
        </p:grpSpPr>
        <p:sp>
          <p:nvSpPr>
            <p:cNvPr id="155" name="Rectangle 154"/>
            <p:cNvSpPr/>
            <p:nvPr/>
          </p:nvSpPr>
          <p:spPr>
            <a:xfrm>
              <a:off x="1684431" y="3886200"/>
              <a:ext cx="9144000" cy="8018586"/>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1684431" y="3886199"/>
              <a:ext cx="9144000" cy="506437"/>
            </a:xfrm>
            <a:prstGeom prst="rect">
              <a:avLst/>
            </a:prstGeom>
            <a:solidFill>
              <a:schemeClr val="bg2">
                <a:lumMod val="7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 bIns="36576" rtlCol="0" anchor="t"/>
            <a:lstStyle/>
            <a:p>
              <a:pPr algn="ctr"/>
              <a:r>
                <a:rPr lang="en-US" sz="3200" dirty="0" err="1" smtClean="0">
                  <a:latin typeface="Copperplate Gothic Light" panose="020E0507020206020404" pitchFamily="34" charset="0"/>
                </a:rPr>
                <a:t>Jinhene</a:t>
              </a:r>
              <a:r>
                <a:rPr lang="en-US" sz="3200" dirty="0" smtClean="0">
                  <a:latin typeface="Copperplate Gothic Light" panose="020E0507020206020404" pitchFamily="34" charset="0"/>
                </a:rPr>
                <a:t> </a:t>
              </a:r>
              <a:r>
                <a:rPr lang="en-US" sz="3200" dirty="0" err="1" smtClean="0">
                  <a:latin typeface="Copperplate Gothic Light" panose="020E0507020206020404" pitchFamily="34" charset="0"/>
                </a:rPr>
                <a:t>tsol</a:t>
              </a:r>
              <a:r>
                <a:rPr lang="en-US" sz="3200" dirty="0" smtClean="0">
                  <a:latin typeface="Copperplate Gothic Light" panose="020E0507020206020404" pitchFamily="34" charset="0"/>
                </a:rPr>
                <a:t> (Genuine deserts)</a:t>
              </a:r>
              <a:endParaRPr lang="en-US" sz="3200" dirty="0">
                <a:latin typeface="Copperplate Gothic Light" panose="020E0507020206020404" pitchFamily="34" charset="0"/>
              </a:endParaRPr>
            </a:p>
          </p:txBody>
        </p:sp>
      </p:grpSp>
      <p:graphicFrame>
        <p:nvGraphicFramePr>
          <p:cNvPr id="157" name="Table 156"/>
          <p:cNvGraphicFramePr>
            <a:graphicFrameLocks noGrp="1"/>
          </p:cNvGraphicFramePr>
          <p:nvPr>
            <p:extLst>
              <p:ext uri="{D42A27DB-BD31-4B8C-83A1-F6EECF244321}">
                <p14:modId xmlns:p14="http://schemas.microsoft.com/office/powerpoint/2010/main" val="2160554739"/>
              </p:ext>
            </p:extLst>
          </p:nvPr>
        </p:nvGraphicFramePr>
        <p:xfrm>
          <a:off x="35478720" y="22905720"/>
          <a:ext cx="9052560" cy="4175467"/>
        </p:xfrm>
        <a:graphic>
          <a:graphicData uri="http://schemas.openxmlformats.org/drawingml/2006/table">
            <a:tbl>
              <a:tblPr/>
              <a:tblGrid>
                <a:gridCol w="1920240"/>
                <a:gridCol w="2194560"/>
                <a:gridCol w="411480"/>
                <a:gridCol w="411480"/>
                <a:gridCol w="411480"/>
                <a:gridCol w="411480"/>
                <a:gridCol w="411480"/>
                <a:gridCol w="411480"/>
                <a:gridCol w="411480"/>
                <a:gridCol w="411480"/>
                <a:gridCol w="411480"/>
                <a:gridCol w="411480"/>
                <a:gridCol w="411480"/>
                <a:gridCol w="411480"/>
              </a:tblGrid>
              <a:tr h="180975">
                <a:tc>
                  <a:txBody>
                    <a:bodyPr/>
                    <a:lstStyle/>
                    <a:p>
                      <a:pPr algn="l"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a:noFill/>
                    </a:lnB>
                  </a:tcPr>
                </a:tc>
                <a:tc gridSpan="8">
                  <a:txBody>
                    <a:bodyPr/>
                    <a:lstStyle/>
                    <a:p>
                      <a:pPr algn="ctr" fontAlgn="b"/>
                      <a:r>
                        <a:rPr lang="en-US" sz="1200" b="0" i="0" u="none" strike="noStrike" dirty="0" smtClean="0">
                          <a:solidFill>
                            <a:srgbClr val="000000"/>
                          </a:solidFill>
                          <a:latin typeface="Arial" pitchFamily="34" charset="0"/>
                          <a:cs typeface="Arial" pitchFamily="34" charset="0"/>
                        </a:rPr>
                        <a:t>Species</a:t>
                      </a:r>
                      <a:r>
                        <a:rPr lang="en-US" sz="1200" b="0" i="0" u="none" strike="noStrike" baseline="0" dirty="0" smtClean="0">
                          <a:solidFill>
                            <a:srgbClr val="000000"/>
                          </a:solidFill>
                          <a:latin typeface="Arial" pitchFamily="34" charset="0"/>
                          <a:cs typeface="Arial" pitchFamily="34" charset="0"/>
                        </a:rPr>
                        <a:t> frequency and mean cover by c</a:t>
                      </a:r>
                      <a:r>
                        <a:rPr lang="en-US" sz="1200" b="0" i="0" u="none" strike="noStrike" dirty="0" smtClean="0">
                          <a:solidFill>
                            <a:srgbClr val="000000"/>
                          </a:solidFill>
                          <a:latin typeface="Arial" pitchFamily="34" charset="0"/>
                          <a:cs typeface="Arial" pitchFamily="34" charset="0"/>
                        </a:rPr>
                        <a:t>luster</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r" fontAlgn="b"/>
                      <a:endParaRPr lang="en-US" sz="1100" b="0" i="0" u="none" strike="noStrike" dirty="0">
                        <a:solidFill>
                          <a:srgbClr val="000000"/>
                        </a:solidFill>
                        <a:latin typeface="Arial"/>
                      </a:endParaRPr>
                    </a:p>
                  </a:txBody>
                  <a:tcPr marL="9525" marR="9525" marT="9525"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9525" marR="9525" marT="9525" marB="0" anchor="ctr">
                    <a:lnL>
                      <a:noFill/>
                    </a:lnL>
                    <a:lnR>
                      <a:noFill/>
                    </a:lnR>
                    <a:lnT>
                      <a:noFill/>
                    </a:lnT>
                    <a:lnB>
                      <a:noFill/>
                    </a:lnB>
                  </a:tcPr>
                </a:tc>
                <a:tc hMerge="1">
                  <a:txBody>
                    <a:bodyPr/>
                    <a:lstStyle/>
                    <a:p>
                      <a:pPr algn="r" fontAlgn="b"/>
                      <a:endParaRPr lang="en-US" sz="1100" b="0" i="0" u="none" strike="noStrike">
                        <a:solidFill>
                          <a:srgbClr val="000000"/>
                        </a:solidFill>
                        <a:latin typeface="Arial"/>
                      </a:endParaRPr>
                    </a:p>
                  </a:txBody>
                  <a:tcPr marL="9525" marR="9525" marT="9525"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9525" marR="9525" marT="9525"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9525" marR="9525" marT="9525"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9525" marR="9525" marT="9525" marB="0" anchor="ctr">
                    <a:lnL>
                      <a:noFill/>
                    </a:lnL>
                    <a:lnR>
                      <a:noFill/>
                    </a:lnR>
                    <a:lnT>
                      <a:noFill/>
                    </a:lnT>
                    <a:lnB>
                      <a:noFill/>
                    </a:lnB>
                  </a:tcPr>
                </a:tc>
                <a:tc hMerge="1">
                  <a:txBody>
                    <a:bodyPr/>
                    <a:lstStyle/>
                    <a:p>
                      <a:pPr algn="r" fontAlgn="b"/>
                      <a:endParaRPr lang="en-US" sz="11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r>
              <a:tr h="180975">
                <a:tc>
                  <a:txBody>
                    <a:bodyPr/>
                    <a:lstStyle/>
                    <a:p>
                      <a:pPr algn="l" fontAlgn="b"/>
                      <a:r>
                        <a:rPr lang="en-US" sz="1200" b="0" i="0" u="none" strike="noStrike" dirty="0" smtClean="0">
                          <a:solidFill>
                            <a:srgbClr val="000000"/>
                          </a:solidFill>
                          <a:latin typeface="Arial"/>
                        </a:rPr>
                        <a:t>Plant species</a:t>
                      </a:r>
                      <a:endParaRPr lang="en-US" sz="1200" b="0" i="0" u="none" strike="noStrike" dirty="0">
                        <a:solidFill>
                          <a:srgbClr val="000000"/>
                        </a:solidFill>
                        <a:latin typeface="Arial"/>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pitchFamily="34" charset="0"/>
                          <a:cs typeface="Arial" pitchFamily="34" charset="0"/>
                        </a:rPr>
                        <a:t>Plant</a:t>
                      </a:r>
                      <a:r>
                        <a:rPr lang="en-US" sz="1200" b="0" i="0" u="none" strike="noStrike" baseline="0" dirty="0" smtClean="0">
                          <a:solidFill>
                            <a:srgbClr val="000000"/>
                          </a:solidFill>
                          <a:latin typeface="Arial" pitchFamily="34" charset="0"/>
                          <a:cs typeface="Arial" pitchFamily="34" charset="0"/>
                        </a:rPr>
                        <a:t> species (Mongolian)</a:t>
                      </a:r>
                      <a:endParaRPr lang="en-US" sz="1200" b="0" i="0" u="none" strike="noStrike" dirty="0">
                        <a:solidFill>
                          <a:srgbClr val="000000"/>
                        </a:solidFill>
                        <a:latin typeface="Arial" pitchFamily="34" charset="0"/>
                        <a:cs typeface="Arial" pitchFamily="34" charset="0"/>
                      </a:endParaRPr>
                    </a:p>
                  </a:txBody>
                  <a:tcPr marL="8659" marR="8659" marT="8659" marB="0" anchor="b">
                    <a:lnL>
                      <a:noFill/>
                    </a:lnL>
                    <a:lnR>
                      <a:noFill/>
                    </a:lnR>
                    <a:lnT>
                      <a:noFill/>
                    </a:lnT>
                    <a:lnB w="9525"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1</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(n=7)</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2</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(n=3)</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3</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(n=4)</a:t>
                      </a: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Arial"/>
                        </a:rPr>
                        <a:t>4</a:t>
                      </a:r>
                      <a:endParaRPr lang="en-US" sz="900" b="0" i="0" u="none" strike="noStrike" dirty="0" smtClean="0">
                        <a:solidFill>
                          <a:srgbClr val="000000"/>
                        </a:solidFill>
                        <a:latin typeface="Arial"/>
                      </a:endParaRPr>
                    </a:p>
                    <a:p>
                      <a:pPr algn="l" fontAlgn="b"/>
                      <a:r>
                        <a:rPr lang="en-US" sz="900" b="0" i="0" u="none" strike="noStrike" dirty="0" smtClean="0">
                          <a:solidFill>
                            <a:srgbClr val="000000"/>
                          </a:solidFill>
                          <a:latin typeface="Arial"/>
                        </a:rPr>
                        <a:t>(n=3)</a:t>
                      </a:r>
                      <a:endParaRPr lang="en-US" sz="900" b="0" i="0" u="none" strike="noStrike" dirty="0">
                        <a:solidFill>
                          <a:srgbClr val="000000"/>
                        </a:solidFill>
                        <a:latin typeface="Arial"/>
                      </a:endParaRPr>
                    </a:p>
                  </a:txBody>
                  <a:tcPr marL="7327" marR="7327" marT="7327"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b">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r>
              <a:tr h="180975">
                <a:tc>
                  <a:txBody>
                    <a:bodyPr/>
                    <a:lstStyle/>
                    <a:p>
                      <a:pPr algn="l" fontAlgn="b"/>
                      <a:r>
                        <a:rPr lang="en-US" sz="1200" b="0" i="1" u="none" strike="noStrike" dirty="0" smtClean="0">
                          <a:solidFill>
                            <a:srgbClr val="000000"/>
                          </a:solidFill>
                          <a:latin typeface="Arial"/>
                        </a:rPr>
                        <a:t>Anabasis </a:t>
                      </a:r>
                      <a:r>
                        <a:rPr lang="en-US" sz="1200" b="0" i="1" u="none" strike="noStrike" dirty="0" err="1" smtClean="0">
                          <a:solidFill>
                            <a:srgbClr val="000000"/>
                          </a:solidFill>
                          <a:latin typeface="Arial"/>
                        </a:rPr>
                        <a:t>brevifolia</a:t>
                      </a:r>
                      <a:endParaRPr lang="en-US" sz="1200" b="0" i="1"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l" fontAlgn="b"/>
                      <a:r>
                        <a:rPr lang="en-US" sz="1200" b="0" i="0" u="none" strike="noStrike" dirty="0" err="1" smtClean="0">
                          <a:solidFill>
                            <a:srgbClr val="000000"/>
                          </a:solidFill>
                          <a:latin typeface="Arial"/>
                        </a:rPr>
                        <a:t>Ahar</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navchit</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bagluur</a:t>
                      </a:r>
                      <a:endParaRPr lang="en-US" sz="1200" b="0" i="0" u="none" strike="noStrike" dirty="0">
                        <a:solidFill>
                          <a:srgbClr val="000000"/>
                        </a:solidFill>
                        <a:latin typeface="Arial"/>
                      </a:endParaRPr>
                    </a:p>
                  </a:txBody>
                  <a:tcPr marL="7327" marR="7327" marT="73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29(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1.5)</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4.9)</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w="9525" cap="flat" cmpd="sng" algn="ctr">
                      <a:noFill/>
                      <a:prstDash val="solid"/>
                      <a:round/>
                      <a:headEnd type="none" w="med" len="med"/>
                      <a:tailEnd type="none" w="med" len="med"/>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w="9525" cap="flat" cmpd="sng" algn="ctr">
                      <a:noFill/>
                      <a:prstDash val="solid"/>
                      <a:round/>
                      <a:headEnd type="none" w="med" len="med"/>
                      <a:tailEnd type="none" w="med" len="med"/>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w="9525" cap="flat" cmpd="sng" algn="ctr">
                      <a:noFill/>
                      <a:prstDash val="solid"/>
                      <a:round/>
                      <a:headEnd type="none" w="med" len="med"/>
                      <a:tailEnd type="none" w="med" len="med"/>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w="9525" cap="flat" cmpd="sng" algn="ctr">
                      <a:noFill/>
                      <a:prstDash val="solid"/>
                      <a:round/>
                      <a:headEnd type="none" w="med" len="med"/>
                      <a:tailEnd type="none" w="med" len="med"/>
                    </a:lnT>
                    <a:lnB>
                      <a:noFill/>
                    </a:lnB>
                  </a:tcPr>
                </a:tc>
              </a:tr>
              <a:tr h="180975">
                <a:tc>
                  <a:txBody>
                    <a:bodyPr/>
                    <a:lstStyle/>
                    <a:p>
                      <a:pPr algn="l" fontAlgn="b"/>
                      <a:r>
                        <a:rPr lang="en-US" sz="1200" b="0" i="1" u="none" strike="noStrike" dirty="0" err="1" smtClean="0">
                          <a:solidFill>
                            <a:srgbClr val="000000"/>
                          </a:solidFill>
                          <a:latin typeface="Arial"/>
                        </a:rPr>
                        <a:t>Aristida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heymannii</a:t>
                      </a:r>
                      <a:endParaRPr lang="en-US" sz="1200" b="0" i="1"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Geimanii</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buudii</a:t>
                      </a:r>
                      <a:endParaRPr lang="en-US" sz="1200" b="0" i="0" u="none" strike="noStrike" dirty="0">
                        <a:solidFill>
                          <a:srgbClr val="000000"/>
                        </a:solidFill>
                        <a:latin typeface="Arial"/>
                      </a:endParaRPr>
                    </a:p>
                  </a:txBody>
                  <a:tcPr marL="8659" marR="8659" marT="8659"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12.4)</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33(</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3.0)</a:t>
                      </a: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r>
              <a:tr h="180975">
                <a:tc>
                  <a:txBody>
                    <a:bodyPr/>
                    <a:lstStyle/>
                    <a:p>
                      <a:pPr algn="l" fontAlgn="b"/>
                      <a:r>
                        <a:rPr lang="en-US" sz="1200" b="0" i="1" u="none" strike="noStrike" dirty="0" err="1" smtClean="0">
                          <a:solidFill>
                            <a:srgbClr val="000000"/>
                          </a:solidFill>
                          <a:latin typeface="Arial"/>
                        </a:rPr>
                        <a:t>Bassia</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dasyphylla</a:t>
                      </a:r>
                      <a:endParaRPr lang="en-US" sz="1200" b="0" i="1"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Uslig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manan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hamhag</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1.8)</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0.4)</a:t>
                      </a:r>
                    </a:p>
                  </a:txBody>
                  <a:tcPr marL="9525" marR="9525" marT="9525" marB="0" anchor="ctr">
                    <a:lnL>
                      <a:noFill/>
                    </a:lnL>
                    <a:lnR>
                      <a:noFill/>
                    </a:lnR>
                    <a:lnT>
                      <a:noFill/>
                    </a:lnT>
                    <a:lnB>
                      <a:noFill/>
                    </a:lnB>
                  </a:tcPr>
                </a:tc>
                <a:tc>
                  <a:txBody>
                    <a:bodyPr/>
                    <a:lstStyle/>
                    <a:p>
                      <a:pPr algn="r" fontAlgn="b"/>
                      <a:r>
                        <a:rPr lang="en-US" sz="1200" b="0" i="0" u="none" strike="noStrike" dirty="0">
                          <a:solidFill>
                            <a:srgbClr val="000000"/>
                          </a:solidFill>
                          <a:effectLst/>
                          <a:latin typeface="Arial"/>
                        </a:rPr>
                        <a:t>25(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0.2)</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r>
              <a:tr h="180975">
                <a:tc>
                  <a:txBody>
                    <a:bodyPr/>
                    <a:lstStyle/>
                    <a:p>
                      <a:pPr algn="l" fontAlgn="b"/>
                      <a:r>
                        <a:rPr lang="en-US" sz="1200" b="0" i="1" u="none" strike="noStrike" dirty="0" err="1" smtClean="0">
                          <a:solidFill>
                            <a:srgbClr val="000000"/>
                          </a:solidFill>
                          <a:latin typeface="Arial"/>
                        </a:rPr>
                        <a:t>Cleistogenes</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songorica</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Zuungariin</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hazaar</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uvs</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1.4)</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67(</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11.0)</a:t>
                      </a: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r>
              <a:tr h="180975">
                <a:tc>
                  <a:txBody>
                    <a:bodyPr/>
                    <a:lstStyle/>
                    <a:p>
                      <a:pPr algn="l" fontAlgn="b"/>
                      <a:r>
                        <a:rPr lang="en-US" sz="1200" b="0" i="1" u="none" strike="noStrike" dirty="0" err="1" smtClean="0">
                          <a:solidFill>
                            <a:srgbClr val="000000"/>
                          </a:solidFill>
                          <a:latin typeface="Arial"/>
                        </a:rPr>
                        <a:t>Corispermum</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mongolicum</a:t>
                      </a:r>
                      <a:endParaRPr lang="en-US" sz="1200" b="0" i="1"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l" fontAlgn="b"/>
                      <a:r>
                        <a:rPr lang="en-US" sz="1200" b="0" i="0" u="none" strike="noStrike" dirty="0" smtClean="0">
                          <a:solidFill>
                            <a:srgbClr val="000000"/>
                          </a:solidFill>
                          <a:latin typeface="Arial"/>
                        </a:rPr>
                        <a:t>Mongol </a:t>
                      </a:r>
                      <a:r>
                        <a:rPr lang="en-US" sz="1200" b="0" i="0" u="none" strike="noStrike" dirty="0" err="1" smtClean="0">
                          <a:solidFill>
                            <a:srgbClr val="000000"/>
                          </a:solidFill>
                          <a:latin typeface="Arial"/>
                        </a:rPr>
                        <a:t>hamhuul</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1.6)</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a:solidFill>
                          <a:srgbClr val="000000"/>
                        </a:solidFill>
                        <a:latin typeface="Arial"/>
                      </a:endParaRPr>
                    </a:p>
                  </a:txBody>
                  <a:tcPr marL="9525" marR="9525" marT="9525" marB="0" anchor="ctr">
                    <a:lnL>
                      <a:noFill/>
                    </a:lnL>
                    <a:lnR>
                      <a:noFill/>
                    </a:lnR>
                    <a:lnT>
                      <a:noFill/>
                    </a:lnT>
                    <a:lnB>
                      <a:noFill/>
                    </a:lnB>
                  </a:tcPr>
                </a:tc>
              </a:tr>
              <a:tr h="180975">
                <a:tc>
                  <a:txBody>
                    <a:bodyPr/>
                    <a:lstStyle/>
                    <a:p>
                      <a:pPr algn="l" fontAlgn="b"/>
                      <a:r>
                        <a:rPr lang="en-US" sz="1200" b="0" i="1" u="none" strike="noStrike" dirty="0" err="1" smtClean="0">
                          <a:solidFill>
                            <a:srgbClr val="000000"/>
                          </a:solidFill>
                          <a:latin typeface="Arial"/>
                        </a:rPr>
                        <a:t>Eragrostis</a:t>
                      </a:r>
                      <a:r>
                        <a:rPr lang="en-US" sz="1200" b="0" i="1" u="none" strike="noStrike" dirty="0" smtClean="0">
                          <a:solidFill>
                            <a:srgbClr val="000000"/>
                          </a:solidFill>
                          <a:latin typeface="Arial"/>
                        </a:rPr>
                        <a:t> minor</a:t>
                      </a:r>
                      <a:endParaRPr lang="en-US" sz="1200" b="0" i="1"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l" fontAlgn="b"/>
                      <a:r>
                        <a:rPr lang="en-US" sz="1200" b="0" i="0" u="none" strike="noStrike" dirty="0" err="1" smtClean="0">
                          <a:solidFill>
                            <a:srgbClr val="000000"/>
                          </a:solidFill>
                          <a:latin typeface="Arial"/>
                        </a:rPr>
                        <a:t>Baga</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hurgalj</a:t>
                      </a:r>
                      <a:endParaRPr lang="en-US" sz="1200" b="0" i="0" u="none" strike="noStrike" dirty="0">
                        <a:solidFill>
                          <a:srgbClr val="000000"/>
                        </a:solidFill>
                        <a:latin typeface="Arial"/>
                      </a:endParaRPr>
                    </a:p>
                  </a:txBody>
                  <a:tcPr marL="7327" marR="7327" marT="7327"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43(</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0.5)</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50(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0.9)</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a:noFill/>
                    </a:lnB>
                  </a:tcPr>
                </a:tc>
                <a:tc>
                  <a:txBody>
                    <a:bodyPr/>
                    <a:lstStyle/>
                    <a:p>
                      <a:pPr algn="r" fontAlgn="b"/>
                      <a:r>
                        <a:rPr lang="en-US" sz="1200" b="0" i="0" u="none" strike="noStrike">
                          <a:solidFill>
                            <a:srgbClr val="000000"/>
                          </a:solidFill>
                          <a:effectLst/>
                          <a:latin typeface="Arial"/>
                        </a:rPr>
                        <a:t>17.9)</a:t>
                      </a:r>
                    </a:p>
                  </a:txBody>
                  <a:tcPr marL="9525" marR="9525" marT="9525" marB="0" anchor="ctr">
                    <a:lnL>
                      <a:noFill/>
                    </a:lnL>
                    <a:lnR>
                      <a:noFill/>
                    </a:lnR>
                    <a:lnT>
                      <a:noFill/>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r>
              <a:tr h="180975">
                <a:tc>
                  <a:txBody>
                    <a:bodyPr/>
                    <a:lstStyle/>
                    <a:p>
                      <a:pPr algn="l" fontAlgn="b"/>
                      <a:r>
                        <a:rPr lang="en-US" sz="1200" b="0" i="1" u="none" strike="noStrike" dirty="0" err="1" smtClean="0">
                          <a:solidFill>
                            <a:srgbClr val="000000"/>
                          </a:solidFill>
                          <a:latin typeface="Arial"/>
                        </a:rPr>
                        <a:t>Haloxylon</a:t>
                      </a:r>
                      <a:r>
                        <a:rPr lang="en-US" sz="1200" b="0" i="1" u="none" strike="noStrike" dirty="0" smtClean="0">
                          <a:solidFill>
                            <a:srgbClr val="000000"/>
                          </a:solidFill>
                          <a:latin typeface="Arial"/>
                        </a:rPr>
                        <a:t> </a:t>
                      </a:r>
                      <a:r>
                        <a:rPr lang="en-US" sz="1200" b="0" i="1" u="none" strike="noStrike" dirty="0" err="1" smtClean="0">
                          <a:solidFill>
                            <a:srgbClr val="000000"/>
                          </a:solidFill>
                          <a:latin typeface="Arial"/>
                        </a:rPr>
                        <a:t>ammodendron</a:t>
                      </a:r>
                      <a:endParaRPr lang="en-US" sz="1200" b="0" i="1"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r>
                        <a:rPr lang="en-US" sz="1200" b="0" i="0" u="none" strike="noStrike" dirty="0" err="1" smtClean="0">
                          <a:solidFill>
                            <a:srgbClr val="000000"/>
                          </a:solidFill>
                          <a:latin typeface="Arial"/>
                        </a:rPr>
                        <a:t>Davssag</a:t>
                      </a:r>
                      <a:r>
                        <a:rPr lang="en-US" sz="1200" b="0" i="0" u="none" strike="noStrike" dirty="0" smtClean="0">
                          <a:solidFill>
                            <a:srgbClr val="000000"/>
                          </a:solidFill>
                          <a:latin typeface="Arial"/>
                        </a:rPr>
                        <a:t> </a:t>
                      </a:r>
                      <a:r>
                        <a:rPr lang="en-US" sz="1200" b="0" i="0" u="none" strike="noStrike" dirty="0" err="1" smtClean="0">
                          <a:solidFill>
                            <a:srgbClr val="000000"/>
                          </a:solidFill>
                          <a:latin typeface="Arial"/>
                        </a:rPr>
                        <a:t>zag</a:t>
                      </a:r>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NaN)</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100(</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10.1)</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25(</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2.8)</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0(</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r>
                        <a:rPr lang="en-US" sz="1200" b="0" i="0" u="none" strike="noStrike" dirty="0" err="1">
                          <a:solidFill>
                            <a:srgbClr val="000000"/>
                          </a:solidFill>
                          <a:effectLst/>
                          <a:latin typeface="Arial"/>
                        </a:rPr>
                        <a:t>NaN</a:t>
                      </a:r>
                      <a:r>
                        <a:rPr lang="en-US" sz="1200" b="0" i="0" u="none" strike="noStrike" dirty="0">
                          <a:solidFill>
                            <a:srgbClr val="000000"/>
                          </a:solidFill>
                          <a:effectLst/>
                          <a:latin typeface="Arial"/>
                        </a:rPr>
                        <a:t>)</a:t>
                      </a: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r h="180975">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c>
                  <a:txBody>
                    <a:bodyPr/>
                    <a:lstStyle/>
                    <a:p>
                      <a:pPr algn="r" fontAlgn="b"/>
                      <a:endParaRPr lang="en-US" sz="1200" b="0" i="0" u="none" strike="noStrike" dirty="0">
                        <a:solidFill>
                          <a:srgbClr val="000000"/>
                        </a:solidFill>
                        <a:latin typeface="Arial"/>
                      </a:endParaRPr>
                    </a:p>
                  </a:txBody>
                  <a:tcPr marL="9525" marR="9525" marT="9525" marB="0" anchor="ctr">
                    <a:lnL>
                      <a:noFill/>
                    </a:lnL>
                    <a:lnR>
                      <a:noFill/>
                    </a:lnR>
                    <a:lnT>
                      <a:noFill/>
                    </a:lnT>
                    <a:lnB w="9525" cap="flat" cmpd="sng" algn="ctr">
                      <a:noFill/>
                      <a:prstDash val="solid"/>
                      <a:round/>
                      <a:headEnd type="none" w="med" len="med"/>
                      <a:tailEnd type="none" w="med" len="med"/>
                    </a:lnB>
                  </a:tcPr>
                </a:tc>
              </a:tr>
            </a:tbl>
          </a:graphicData>
        </a:graphic>
      </p:graphicFrame>
      <p:pic>
        <p:nvPicPr>
          <p:cNvPr id="158" name="Picture 2" descr="G:\MongESD\analysis\figs\genuine_deserts_pco_4clusters.emf"/>
          <p:cNvPicPr>
            <a:picLocks noChangeAspect="1" noChangeArrowheads="1"/>
          </p:cNvPicPr>
          <p:nvPr/>
        </p:nvPicPr>
        <p:blipFill>
          <a:blip r:embed="rId8" cstate="print"/>
          <a:srcRect/>
          <a:stretch>
            <a:fillRect/>
          </a:stretch>
        </p:blipFill>
        <p:spPr bwMode="auto">
          <a:xfrm>
            <a:off x="35295840" y="19202400"/>
            <a:ext cx="3657600" cy="3657600"/>
          </a:xfrm>
          <a:prstGeom prst="rect">
            <a:avLst/>
          </a:prstGeom>
          <a:noFill/>
        </p:spPr>
      </p:pic>
      <p:sp>
        <p:nvSpPr>
          <p:cNvPr id="75" name="Rectangle 74"/>
          <p:cNvSpPr/>
          <p:nvPr/>
        </p:nvSpPr>
        <p:spPr>
          <a:xfrm>
            <a:off x="1554479" y="3429000"/>
            <a:ext cx="17373600" cy="512064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t"/>
          <a:lstStyle/>
          <a:p>
            <a:r>
              <a:rPr lang="en-US" sz="3600" b="1" dirty="0" smtClean="0">
                <a:solidFill>
                  <a:schemeClr val="tx1">
                    <a:lumMod val="65000"/>
                    <a:lumOff val="35000"/>
                  </a:schemeClr>
                </a:solidFill>
                <a:latin typeface="Candara" panose="020E0502030303020204" pitchFamily="34" charset="0"/>
              </a:rPr>
              <a:t>Description</a:t>
            </a:r>
          </a:p>
          <a:p>
            <a:r>
              <a:rPr lang="en-US" sz="2400" dirty="0" smtClean="0">
                <a:solidFill>
                  <a:schemeClr val="tx1">
                    <a:lumMod val="65000"/>
                    <a:lumOff val="35000"/>
                  </a:schemeClr>
                </a:solidFill>
                <a:latin typeface="Candara" panose="020E0502030303020204" pitchFamily="34" charset="0"/>
              </a:rPr>
              <a:t>Documenting and explaining plant community variation using systematic approaches is fundamental </a:t>
            </a:r>
            <a:r>
              <a:rPr lang="en-US" sz="2400" dirty="0">
                <a:solidFill>
                  <a:schemeClr val="tx1">
                    <a:lumMod val="65000"/>
                    <a:lumOff val="35000"/>
                  </a:schemeClr>
                </a:solidFill>
                <a:latin typeface="Candara" panose="020E0502030303020204" pitchFamily="34" charset="0"/>
              </a:rPr>
              <a:t>to </a:t>
            </a:r>
            <a:r>
              <a:rPr lang="en-US" sz="2400" dirty="0" smtClean="0">
                <a:solidFill>
                  <a:schemeClr val="tx1">
                    <a:lumMod val="65000"/>
                    <a:lumOff val="35000"/>
                  </a:schemeClr>
                </a:solidFill>
                <a:latin typeface="Candara" panose="020E0502030303020204" pitchFamily="34" charset="0"/>
              </a:rPr>
              <a:t>the assessment of land condition and devising sustainable land </a:t>
            </a:r>
            <a:r>
              <a:rPr lang="en-US" sz="2400" dirty="0">
                <a:solidFill>
                  <a:schemeClr val="tx1">
                    <a:lumMod val="65000"/>
                    <a:lumOff val="35000"/>
                  </a:schemeClr>
                </a:solidFill>
                <a:latin typeface="Candara" panose="020E0502030303020204" pitchFamily="34" charset="0"/>
              </a:rPr>
              <a:t>use practices and </a:t>
            </a:r>
            <a:r>
              <a:rPr lang="en-US" sz="2400" dirty="0" smtClean="0">
                <a:solidFill>
                  <a:schemeClr val="tx1">
                    <a:lumMod val="65000"/>
                    <a:lumOff val="35000"/>
                  </a:schemeClr>
                </a:solidFill>
                <a:latin typeface="Candara" panose="020E0502030303020204" pitchFamily="34" charset="0"/>
              </a:rPr>
              <a:t>policies. This poster presents a statistical approach to characterizing prominent plant community variations within eight natural zones of Mongolia. Hierarchical cluster analysis was used to group ecological inventory sites sharing certain vegetation features, and summary statistics were calculated to determine the plant species most characteristic or diagnostic of each cluster. Each </a:t>
            </a:r>
            <a:r>
              <a:rPr lang="en-US" sz="2400" dirty="0">
                <a:solidFill>
                  <a:schemeClr val="tx1">
                    <a:lumMod val="65000"/>
                    <a:lumOff val="35000"/>
                  </a:schemeClr>
                </a:solidFill>
                <a:latin typeface="Candara" panose="020E0502030303020204" pitchFamily="34" charset="0"/>
              </a:rPr>
              <a:t>panel </a:t>
            </a:r>
            <a:r>
              <a:rPr lang="en-US" sz="2400" dirty="0" smtClean="0">
                <a:solidFill>
                  <a:schemeClr val="tx1">
                    <a:lumMod val="65000"/>
                    <a:lumOff val="35000"/>
                  </a:schemeClr>
                </a:solidFill>
                <a:latin typeface="Candara" panose="020E0502030303020204" pitchFamily="34" charset="0"/>
              </a:rPr>
              <a:t>below includes </a:t>
            </a:r>
            <a:r>
              <a:rPr lang="en-US" sz="2400" dirty="0">
                <a:solidFill>
                  <a:schemeClr val="tx1">
                    <a:lumMod val="65000"/>
                    <a:lumOff val="35000"/>
                  </a:schemeClr>
                </a:solidFill>
                <a:latin typeface="Candara" panose="020E0502030303020204" pitchFamily="34" charset="0"/>
              </a:rPr>
              <a:t>a scatter plot showing the cluster membership of sample sites and their distribution along principal </a:t>
            </a:r>
            <a:r>
              <a:rPr lang="en-US" sz="2400" dirty="0" smtClean="0">
                <a:solidFill>
                  <a:schemeClr val="tx1">
                    <a:lumMod val="65000"/>
                    <a:lumOff val="35000"/>
                  </a:schemeClr>
                </a:solidFill>
                <a:latin typeface="Candara" panose="020E0502030303020204" pitchFamily="34" charset="0"/>
              </a:rPr>
              <a:t>coordinates analysis </a:t>
            </a:r>
            <a:r>
              <a:rPr lang="en-US" sz="2400" dirty="0">
                <a:solidFill>
                  <a:schemeClr val="tx1">
                    <a:lumMod val="65000"/>
                    <a:lumOff val="35000"/>
                  </a:schemeClr>
                </a:solidFill>
                <a:latin typeface="Candara" panose="020E0502030303020204" pitchFamily="34" charset="0"/>
              </a:rPr>
              <a:t>(PCO) axes 1 and 2. Sample sites located close together on the PCO scatter plot can be </a:t>
            </a:r>
            <a:r>
              <a:rPr lang="en-US" sz="2400" dirty="0" smtClean="0">
                <a:solidFill>
                  <a:schemeClr val="tx1">
                    <a:lumMod val="65000"/>
                    <a:lumOff val="35000"/>
                  </a:schemeClr>
                </a:solidFill>
                <a:latin typeface="Candara" panose="020E0502030303020204" pitchFamily="34" charset="0"/>
              </a:rPr>
              <a:t>interpreted as having relatively similar vegetation characteristics. Site dissimilarity </a:t>
            </a:r>
            <a:r>
              <a:rPr lang="en-US" sz="2400" dirty="0">
                <a:solidFill>
                  <a:schemeClr val="tx1">
                    <a:lumMod val="65000"/>
                    <a:lumOff val="35000"/>
                  </a:schemeClr>
                </a:solidFill>
                <a:latin typeface="Candara" panose="020E0502030303020204" pitchFamily="34" charset="0"/>
              </a:rPr>
              <a:t>was computed using the Bray-Curtis metric, and Ward’s method was used to </a:t>
            </a:r>
            <a:r>
              <a:rPr lang="en-US" sz="2400" dirty="0" smtClean="0">
                <a:solidFill>
                  <a:schemeClr val="tx1">
                    <a:lumMod val="65000"/>
                    <a:lumOff val="35000"/>
                  </a:schemeClr>
                </a:solidFill>
                <a:latin typeface="Candara" panose="020E0502030303020204" pitchFamily="34" charset="0"/>
              </a:rPr>
              <a:t>cluster sites through agglomeration. </a:t>
            </a:r>
            <a:r>
              <a:rPr lang="en-US" sz="2400" dirty="0">
                <a:solidFill>
                  <a:schemeClr val="tx1">
                    <a:lumMod val="65000"/>
                    <a:lumOff val="35000"/>
                  </a:schemeClr>
                </a:solidFill>
                <a:latin typeface="Candara" panose="020E0502030303020204" pitchFamily="34" charset="0"/>
              </a:rPr>
              <a:t>Each panel also includes a table reporting plant species </a:t>
            </a:r>
            <a:r>
              <a:rPr lang="en-US" sz="2400" dirty="0" smtClean="0">
                <a:solidFill>
                  <a:schemeClr val="tx1">
                    <a:lumMod val="65000"/>
                    <a:lumOff val="35000"/>
                  </a:schemeClr>
                </a:solidFill>
                <a:latin typeface="Candara" panose="020E0502030303020204" pitchFamily="34" charset="0"/>
              </a:rPr>
              <a:t>frequency (first number in each column) and </a:t>
            </a:r>
            <a:r>
              <a:rPr lang="en-US" sz="2400" dirty="0">
                <a:solidFill>
                  <a:schemeClr val="tx1">
                    <a:lumMod val="65000"/>
                    <a:lumOff val="35000"/>
                  </a:schemeClr>
                </a:solidFill>
                <a:latin typeface="Candara" panose="020E0502030303020204" pitchFamily="34" charset="0"/>
              </a:rPr>
              <a:t>mean </a:t>
            </a:r>
            <a:r>
              <a:rPr lang="en-US" sz="2400" dirty="0" smtClean="0">
                <a:solidFill>
                  <a:schemeClr val="tx1">
                    <a:lumMod val="65000"/>
                    <a:lumOff val="35000"/>
                  </a:schemeClr>
                </a:solidFill>
                <a:latin typeface="Candara" panose="020E0502030303020204" pitchFamily="34" charset="0"/>
              </a:rPr>
              <a:t>foliar cover (in </a:t>
            </a:r>
            <a:r>
              <a:rPr lang="en-US" sz="2400" dirty="0">
                <a:solidFill>
                  <a:schemeClr val="tx1">
                    <a:lumMod val="65000"/>
                    <a:lumOff val="35000"/>
                  </a:schemeClr>
                </a:solidFill>
                <a:latin typeface="Candara" panose="020E0502030303020204" pitchFamily="34" charset="0"/>
              </a:rPr>
              <a:t>parentheses) within individual clusters. </a:t>
            </a:r>
            <a:r>
              <a:rPr lang="en-US" sz="2400" dirty="0" smtClean="0">
                <a:solidFill>
                  <a:schemeClr val="tx1">
                    <a:lumMod val="65000"/>
                    <a:lumOff val="35000"/>
                  </a:schemeClr>
                </a:solidFill>
                <a:latin typeface="Candara" panose="020E0502030303020204" pitchFamily="34" charset="0"/>
              </a:rPr>
              <a:t>In this case, frequency </a:t>
            </a:r>
            <a:r>
              <a:rPr lang="en-US" sz="2400" dirty="0">
                <a:solidFill>
                  <a:schemeClr val="tx1">
                    <a:lumMod val="65000"/>
                    <a:lumOff val="35000"/>
                  </a:schemeClr>
                </a:solidFill>
                <a:latin typeface="Candara" panose="020E0502030303020204" pitchFamily="34" charset="0"/>
              </a:rPr>
              <a:t>is </a:t>
            </a:r>
            <a:r>
              <a:rPr lang="en-US" sz="2400" dirty="0" smtClean="0">
                <a:solidFill>
                  <a:schemeClr val="tx1">
                    <a:lumMod val="65000"/>
                    <a:lumOff val="35000"/>
                  </a:schemeClr>
                </a:solidFill>
                <a:latin typeface="Candara" panose="020E0502030303020204" pitchFamily="34" charset="0"/>
              </a:rPr>
              <a:t>defined </a:t>
            </a:r>
            <a:r>
              <a:rPr lang="en-US" sz="2400" dirty="0">
                <a:solidFill>
                  <a:schemeClr val="tx1">
                    <a:lumMod val="65000"/>
                    <a:lumOff val="35000"/>
                  </a:schemeClr>
                </a:solidFill>
                <a:latin typeface="Candara" panose="020E0502030303020204" pitchFamily="34" charset="0"/>
              </a:rPr>
              <a:t>as the percentage of sample sites </a:t>
            </a:r>
            <a:r>
              <a:rPr lang="en-US" sz="2400" dirty="0" smtClean="0">
                <a:solidFill>
                  <a:schemeClr val="tx1">
                    <a:lumMod val="65000"/>
                    <a:lumOff val="35000"/>
                  </a:schemeClr>
                </a:solidFill>
                <a:latin typeface="Candara" panose="020E0502030303020204" pitchFamily="34" charset="0"/>
              </a:rPr>
              <a:t>supporting </a:t>
            </a:r>
            <a:r>
              <a:rPr lang="en-US" sz="2400" dirty="0">
                <a:solidFill>
                  <a:schemeClr val="tx1">
                    <a:lumMod val="65000"/>
                    <a:lumOff val="35000"/>
                  </a:schemeClr>
                </a:solidFill>
                <a:latin typeface="Candara" panose="020E0502030303020204" pitchFamily="34" charset="0"/>
              </a:rPr>
              <a:t>a particular species, and mean cover reflects only those sites having greater than zero </a:t>
            </a:r>
            <a:r>
              <a:rPr lang="en-US" sz="2400" dirty="0" smtClean="0">
                <a:solidFill>
                  <a:schemeClr val="tx1">
                    <a:lumMod val="65000"/>
                    <a:lumOff val="35000"/>
                  </a:schemeClr>
                </a:solidFill>
                <a:latin typeface="Candara" panose="020E0502030303020204" pitchFamily="34" charset="0"/>
              </a:rPr>
              <a:t>cover. Species listed here are </a:t>
            </a:r>
            <a:r>
              <a:rPr lang="en-US" sz="2400" dirty="0">
                <a:solidFill>
                  <a:schemeClr val="tx1">
                    <a:lumMod val="65000"/>
                    <a:lumOff val="35000"/>
                  </a:schemeClr>
                </a:solidFill>
                <a:latin typeface="Candara" panose="020E0502030303020204" pitchFamily="34" charset="0"/>
              </a:rPr>
              <a:t>those </a:t>
            </a:r>
            <a:r>
              <a:rPr lang="en-US" sz="2400" dirty="0" smtClean="0">
                <a:solidFill>
                  <a:schemeClr val="tx1">
                    <a:lumMod val="65000"/>
                    <a:lumOff val="35000"/>
                  </a:schemeClr>
                </a:solidFill>
                <a:latin typeface="Candara" panose="020E0502030303020204" pitchFamily="34" charset="0"/>
              </a:rPr>
              <a:t>having more than 50% frequency in at </a:t>
            </a:r>
            <a:r>
              <a:rPr lang="en-US" sz="2400" dirty="0">
                <a:solidFill>
                  <a:schemeClr val="tx1">
                    <a:lumMod val="65000"/>
                    <a:lumOff val="35000"/>
                  </a:schemeClr>
                </a:solidFill>
                <a:latin typeface="Candara" panose="020E0502030303020204" pitchFamily="34" charset="0"/>
              </a:rPr>
              <a:t>least one </a:t>
            </a:r>
            <a:r>
              <a:rPr lang="en-US" sz="2400" dirty="0" smtClean="0">
                <a:solidFill>
                  <a:schemeClr val="tx1">
                    <a:lumMod val="65000"/>
                    <a:lumOff val="35000"/>
                  </a:schemeClr>
                </a:solidFill>
                <a:latin typeface="Candara" panose="020E0502030303020204" pitchFamily="34" charset="0"/>
              </a:rPr>
              <a:t>cluster. The next step is to interpret plant community groups according to ecological potential and restoration needs. </a:t>
            </a:r>
            <a:endParaRPr lang="en-US" sz="2400" dirty="0">
              <a:solidFill>
                <a:schemeClr val="tx1">
                  <a:lumMod val="65000"/>
                  <a:lumOff val="35000"/>
                </a:schemeClr>
              </a:solidFill>
              <a:latin typeface="Candara" panose="020E0502030303020204" pitchFamily="34" charset="0"/>
            </a:endParaRPr>
          </a:p>
          <a:p>
            <a:endParaRPr lang="en-US" sz="3200" b="1" dirty="0">
              <a:solidFill>
                <a:schemeClr val="tx1">
                  <a:lumMod val="65000"/>
                  <a:lumOff val="35000"/>
                </a:schemeClr>
              </a:solidFill>
              <a:latin typeface="Candara" panose="020E0502030303020204" pitchFamily="34" charset="0"/>
            </a:endParaRPr>
          </a:p>
        </p:txBody>
      </p:sp>
      <p:sp>
        <p:nvSpPr>
          <p:cNvPr id="71" name="TextBox 70"/>
          <p:cNvSpPr txBox="1"/>
          <p:nvPr/>
        </p:nvSpPr>
        <p:spPr>
          <a:xfrm>
            <a:off x="25298400" y="540365"/>
            <a:ext cx="18592800" cy="2431435"/>
          </a:xfrm>
          <a:prstGeom prst="rect">
            <a:avLst/>
          </a:prstGeom>
          <a:noFill/>
        </p:spPr>
        <p:txBody>
          <a:bodyPr wrap="square" rtlCol="0">
            <a:spAutoFit/>
          </a:bodyPr>
          <a:lstStyle/>
          <a:p>
            <a:pPr algn="r"/>
            <a:r>
              <a:rPr lang="en-US" sz="4000" dirty="0" smtClean="0">
                <a:solidFill>
                  <a:schemeClr val="bg2">
                    <a:lumMod val="90000"/>
                  </a:schemeClr>
                </a:solidFill>
                <a:latin typeface="Candara" panose="020E0502030303020204" pitchFamily="34" charset="0"/>
              </a:rPr>
              <a:t>Brandon Bestelmeyer, Jeb Williamson, </a:t>
            </a:r>
            <a:r>
              <a:rPr lang="en-US" sz="4000" dirty="0" err="1" smtClean="0">
                <a:solidFill>
                  <a:schemeClr val="bg2">
                    <a:lumMod val="90000"/>
                  </a:schemeClr>
                </a:solidFill>
                <a:latin typeface="Candara" pitchFamily="34" charset="0"/>
              </a:rPr>
              <a:t>Densambuu</a:t>
            </a:r>
            <a:r>
              <a:rPr lang="en-US" sz="4000" dirty="0" smtClean="0">
                <a:solidFill>
                  <a:schemeClr val="bg2">
                    <a:lumMod val="90000"/>
                  </a:schemeClr>
                </a:solidFill>
                <a:latin typeface="Candara" pitchFamily="34" charset="0"/>
              </a:rPr>
              <a:t> Bulgamaa, Ulambayar Budbaatar, Ankhtsetseg </a:t>
            </a:r>
            <a:r>
              <a:rPr lang="en-US" sz="4000" dirty="0" err="1" smtClean="0">
                <a:solidFill>
                  <a:schemeClr val="bg2">
                    <a:lumMod val="90000"/>
                  </a:schemeClr>
                </a:solidFill>
                <a:latin typeface="Candara" pitchFamily="34" charset="0"/>
              </a:rPr>
              <a:t>Battur</a:t>
            </a:r>
            <a:r>
              <a:rPr lang="en-US" sz="4000" dirty="0" smtClean="0">
                <a:solidFill>
                  <a:schemeClr val="bg2">
                    <a:lumMod val="90000"/>
                  </a:schemeClr>
                </a:solidFill>
                <a:latin typeface="Candara" pitchFamily="34" charset="0"/>
              </a:rPr>
              <a:t>, Justin Van Zee, </a:t>
            </a:r>
            <a:r>
              <a:rPr lang="en-US" sz="4000" dirty="0">
                <a:solidFill>
                  <a:schemeClr val="bg2">
                    <a:lumMod val="90000"/>
                  </a:schemeClr>
                </a:solidFill>
                <a:latin typeface="Candara" panose="020E0502030303020204" pitchFamily="34" charset="0"/>
              </a:rPr>
              <a:t>Ericha </a:t>
            </a:r>
            <a:r>
              <a:rPr lang="en-US" sz="4000" dirty="0" err="1" smtClean="0">
                <a:solidFill>
                  <a:schemeClr val="bg2">
                    <a:lumMod val="90000"/>
                  </a:schemeClr>
                </a:solidFill>
                <a:latin typeface="Candara" panose="020E0502030303020204" pitchFamily="34" charset="0"/>
              </a:rPr>
              <a:t>Courtwright</a:t>
            </a:r>
            <a:r>
              <a:rPr lang="en-US" sz="4000" dirty="0" smtClean="0">
                <a:solidFill>
                  <a:schemeClr val="bg2">
                    <a:lumMod val="90000"/>
                  </a:schemeClr>
                </a:solidFill>
                <a:latin typeface="Candara" panose="020E0502030303020204" pitchFamily="34" charset="0"/>
              </a:rPr>
              <a:t>, Laura Burkett</a:t>
            </a:r>
          </a:p>
          <a:p>
            <a:pPr algn="r"/>
            <a:endParaRPr lang="en-US" sz="2400" dirty="0" smtClean="0">
              <a:solidFill>
                <a:schemeClr val="bg2">
                  <a:lumMod val="90000"/>
                </a:schemeClr>
              </a:solidFill>
              <a:latin typeface="Candara" pitchFamily="34" charset="0"/>
            </a:endParaRPr>
          </a:p>
          <a:p>
            <a:pPr algn="r"/>
            <a:r>
              <a:rPr lang="en-US" sz="2400" dirty="0" smtClean="0">
                <a:solidFill>
                  <a:schemeClr val="bg2">
                    <a:lumMod val="90000"/>
                  </a:schemeClr>
                </a:solidFill>
                <a:latin typeface="Candara" pitchFamily="34" charset="0"/>
              </a:rPr>
              <a:t>This analysis utilized field data collected by the SDC Green Gold Project and the Mongolian Society for Range Management. </a:t>
            </a:r>
          </a:p>
          <a:p>
            <a:pPr algn="r"/>
            <a:r>
              <a:rPr lang="en-US" sz="2400" dirty="0" smtClean="0">
                <a:solidFill>
                  <a:schemeClr val="bg2">
                    <a:lumMod val="90000"/>
                  </a:schemeClr>
                </a:solidFill>
                <a:latin typeface="Candara" pitchFamily="34" charset="0"/>
              </a:rPr>
              <a:t>We thank Maria Fernandez-</a:t>
            </a:r>
            <a:r>
              <a:rPr lang="en-US" sz="2400" dirty="0" err="1" smtClean="0">
                <a:solidFill>
                  <a:schemeClr val="bg2">
                    <a:lumMod val="90000"/>
                  </a:schemeClr>
                </a:solidFill>
                <a:latin typeface="Candara" pitchFamily="34" charset="0"/>
              </a:rPr>
              <a:t>Gimenez</a:t>
            </a:r>
            <a:r>
              <a:rPr lang="en-US" sz="2400" dirty="0" smtClean="0">
                <a:solidFill>
                  <a:schemeClr val="bg2">
                    <a:lumMod val="90000"/>
                  </a:schemeClr>
                </a:solidFill>
                <a:latin typeface="Candara" pitchFamily="34" charset="0"/>
              </a:rPr>
              <a:t> and Jay </a:t>
            </a:r>
            <a:r>
              <a:rPr lang="en-US" sz="2400" dirty="0" err="1" smtClean="0">
                <a:solidFill>
                  <a:schemeClr val="bg2">
                    <a:lumMod val="90000"/>
                  </a:schemeClr>
                </a:solidFill>
                <a:latin typeface="Candara" pitchFamily="34" charset="0"/>
              </a:rPr>
              <a:t>Angerer</a:t>
            </a:r>
            <a:r>
              <a:rPr lang="en-US" sz="2400" dirty="0" smtClean="0">
                <a:solidFill>
                  <a:schemeClr val="bg2">
                    <a:lumMod val="90000"/>
                  </a:schemeClr>
                </a:solidFill>
                <a:latin typeface="Candara" pitchFamily="34" charset="0"/>
              </a:rPr>
              <a:t> for providing access to additional field data. </a:t>
            </a:r>
            <a:endParaRPr lang="en-US" sz="2400" dirty="0">
              <a:solidFill>
                <a:schemeClr val="bg2">
                  <a:lumMod val="90000"/>
                </a:schemeClr>
              </a:solidFill>
              <a:latin typeface="Candara" pitchFamily="34" charset="0"/>
            </a:endParaRPr>
          </a:p>
        </p:txBody>
      </p:sp>
      <p:pic>
        <p:nvPicPr>
          <p:cNvPr id="2" name="Picture 2" descr="C:\Documents and Settings\swilliam\Desktop\JER_logo-Dryland.png"/>
          <p:cNvPicPr>
            <a:picLocks noChangeAspect="1" noChangeArrowheads="1"/>
          </p:cNvPicPr>
          <p:nvPr/>
        </p:nvPicPr>
        <p:blipFill>
          <a:blip r:embed="rId9" cstate="print"/>
          <a:srcRect/>
          <a:stretch>
            <a:fillRect/>
          </a:stretch>
        </p:blipFill>
        <p:spPr bwMode="auto">
          <a:xfrm>
            <a:off x="44439506" y="533400"/>
            <a:ext cx="1661494" cy="869819"/>
          </a:xfrm>
          <a:prstGeom prst="rect">
            <a:avLst/>
          </a:prstGeom>
          <a:noFill/>
        </p:spPr>
      </p:pic>
      <p:pic>
        <p:nvPicPr>
          <p:cNvPr id="85" name="Picture 1" descr="D:\Backup\Projects\Mongolia\2014\All plots\ESD_new\analysis\figs\forest_steppes_pco.e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225760" y="384048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D:\Backup\Projects\Mongolia\2014\All plots\ESD_new\analysis\figs\forest_steppes_pco_2cluster.e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883360" y="384048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D:\Backup\Projects\Mongolia\2014\All plots\ESD_new\analysis\figs\forest_steppes_pco_3cluster.e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540960" y="384048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D:\Backup\Projects\Mongolia\2014\All plots\ESD_new\analysis\figs\forest_steppes_pco_6cluster.e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513760" y="384048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D:\Backup\Projects\Mongolia\2014\All plots\ESD_new\analysis\figs\forest_steppes_pco_4cluster.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198560" y="384048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D:\Backup\Projects\Mongolia\2014\All plots\ESD_new\analysis\figs\forest_steppes_pco_5cluster.e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856160" y="384048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p:cNvSpPr/>
          <p:nvPr/>
        </p:nvSpPr>
        <p:spPr>
          <a:xfrm>
            <a:off x="24871680" y="7406640"/>
            <a:ext cx="7315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US" sz="3200" b="1" dirty="0">
                <a:solidFill>
                  <a:schemeClr val="tx1">
                    <a:lumMod val="65000"/>
                    <a:lumOff val="35000"/>
                  </a:schemeClr>
                </a:solidFill>
                <a:latin typeface="Arial" panose="020B0604020202020204" pitchFamily="34" charset="0"/>
                <a:cs typeface="Arial" panose="020B0604020202020204" pitchFamily="34" charset="0"/>
              </a:rPr>
              <a:t>0</a:t>
            </a:r>
          </a:p>
        </p:txBody>
      </p:sp>
      <p:sp>
        <p:nvSpPr>
          <p:cNvPr id="98" name="Rectangle 97"/>
          <p:cNvSpPr/>
          <p:nvPr/>
        </p:nvSpPr>
        <p:spPr>
          <a:xfrm>
            <a:off x="28529280" y="7406640"/>
            <a:ext cx="7315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US" sz="3200" b="1" dirty="0" smtClean="0">
                <a:solidFill>
                  <a:schemeClr val="tx1">
                    <a:lumMod val="65000"/>
                    <a:lumOff val="35000"/>
                  </a:schemeClr>
                </a:solidFill>
                <a:latin typeface="Arial" panose="020B0604020202020204" pitchFamily="34" charset="0"/>
                <a:cs typeface="Arial" panose="020B0604020202020204" pitchFamily="34" charset="0"/>
              </a:rPr>
              <a:t>2</a:t>
            </a:r>
            <a:endParaRPr lang="en-US"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9" name="Rectangle 98"/>
          <p:cNvSpPr/>
          <p:nvPr/>
        </p:nvSpPr>
        <p:spPr>
          <a:xfrm>
            <a:off x="32186880" y="7406640"/>
            <a:ext cx="7315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US" sz="3200" b="1" dirty="0" smtClean="0">
                <a:solidFill>
                  <a:schemeClr val="tx1">
                    <a:lumMod val="65000"/>
                    <a:lumOff val="35000"/>
                  </a:schemeClr>
                </a:solidFill>
                <a:latin typeface="Arial" panose="020B0604020202020204" pitchFamily="34" charset="0"/>
                <a:cs typeface="Arial" panose="020B0604020202020204" pitchFamily="34" charset="0"/>
              </a:rPr>
              <a:t>3</a:t>
            </a:r>
            <a:endParaRPr lang="en-US"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0" name="Rectangle 99"/>
          <p:cNvSpPr/>
          <p:nvPr/>
        </p:nvSpPr>
        <p:spPr>
          <a:xfrm>
            <a:off x="35844480" y="7406640"/>
            <a:ext cx="7315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US" sz="3200" b="1" dirty="0" smtClean="0">
                <a:solidFill>
                  <a:schemeClr val="tx1">
                    <a:lumMod val="65000"/>
                    <a:lumOff val="35000"/>
                  </a:schemeClr>
                </a:solidFill>
                <a:latin typeface="Arial" panose="020B0604020202020204" pitchFamily="34" charset="0"/>
                <a:cs typeface="Arial" panose="020B0604020202020204" pitchFamily="34" charset="0"/>
              </a:rPr>
              <a:t>4</a:t>
            </a:r>
            <a:endParaRPr lang="en-US"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1" name="Rectangle 100"/>
          <p:cNvSpPr/>
          <p:nvPr/>
        </p:nvSpPr>
        <p:spPr>
          <a:xfrm>
            <a:off x="39502080" y="7406640"/>
            <a:ext cx="7315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US" sz="3200" b="1" dirty="0" smtClean="0">
                <a:solidFill>
                  <a:schemeClr val="tx1">
                    <a:lumMod val="65000"/>
                    <a:lumOff val="35000"/>
                  </a:schemeClr>
                </a:solidFill>
                <a:latin typeface="Arial" panose="020B0604020202020204" pitchFamily="34" charset="0"/>
                <a:cs typeface="Arial" panose="020B0604020202020204" pitchFamily="34" charset="0"/>
              </a:rPr>
              <a:t>5</a:t>
            </a:r>
            <a:endParaRPr lang="en-US"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2" name="Rectangle 101"/>
          <p:cNvSpPr/>
          <p:nvPr/>
        </p:nvSpPr>
        <p:spPr>
          <a:xfrm>
            <a:off x="43159680" y="7406640"/>
            <a:ext cx="7315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US" sz="3200" b="1" dirty="0" smtClean="0">
                <a:solidFill>
                  <a:schemeClr val="tx1">
                    <a:lumMod val="65000"/>
                    <a:lumOff val="35000"/>
                  </a:schemeClr>
                </a:solidFill>
                <a:latin typeface="Arial" panose="020B0604020202020204" pitchFamily="34" charset="0"/>
                <a:cs typeface="Arial" panose="020B0604020202020204" pitchFamily="34" charset="0"/>
              </a:rPr>
              <a:t>6</a:t>
            </a:r>
            <a:endParaRPr lang="en-US"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3" name="TextBox 102"/>
          <p:cNvSpPr txBox="1"/>
          <p:nvPr/>
        </p:nvSpPr>
        <p:spPr>
          <a:xfrm>
            <a:off x="20299680" y="7452360"/>
            <a:ext cx="2985113" cy="584775"/>
          </a:xfrm>
          <a:prstGeom prst="rect">
            <a:avLst/>
          </a:prstGeom>
          <a:noFill/>
        </p:spPr>
        <p:txBody>
          <a:bodyPr wrap="none" rtlCol="0">
            <a:spAutoFit/>
          </a:bodyPr>
          <a:lstStyle/>
          <a:p>
            <a:r>
              <a:rPr lang="en-US" sz="3200" dirty="0" smtClean="0">
                <a:solidFill>
                  <a:schemeClr val="tx1">
                    <a:lumMod val="65000"/>
                    <a:lumOff val="35000"/>
                  </a:schemeClr>
                </a:solidFill>
                <a:latin typeface="Arial" panose="020B0604020202020204" pitchFamily="34" charset="0"/>
                <a:cs typeface="Arial" panose="020B0604020202020204" pitchFamily="34" charset="0"/>
              </a:rPr>
              <a:t>Cluster number</a:t>
            </a:r>
            <a:endParaRPr lang="en-US" sz="3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3" name="Rectangle 112"/>
          <p:cNvSpPr/>
          <p:nvPr/>
        </p:nvSpPr>
        <p:spPr>
          <a:xfrm>
            <a:off x="19705319" y="3429000"/>
            <a:ext cx="3520441" cy="51206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rIns="18288" rtlCol="0" anchor="t"/>
          <a:lstStyle/>
          <a:p>
            <a:r>
              <a:rPr lang="en-US" sz="3600" b="1" dirty="0" smtClean="0">
                <a:solidFill>
                  <a:schemeClr val="tx1">
                    <a:lumMod val="65000"/>
                    <a:lumOff val="35000"/>
                  </a:schemeClr>
                </a:solidFill>
                <a:latin typeface="Candara" panose="020E0502030303020204" pitchFamily="34" charset="0"/>
              </a:rPr>
              <a:t>Example</a:t>
            </a:r>
          </a:p>
          <a:p>
            <a:r>
              <a:rPr lang="en-US" sz="2400" dirty="0">
                <a:solidFill>
                  <a:schemeClr val="tx1">
                    <a:lumMod val="65000"/>
                    <a:lumOff val="35000"/>
                  </a:schemeClr>
                </a:solidFill>
                <a:latin typeface="Candara" panose="020E0502030303020204" pitchFamily="34" charset="0"/>
              </a:rPr>
              <a:t>P</a:t>
            </a:r>
            <a:r>
              <a:rPr lang="en-US" sz="2400" dirty="0" smtClean="0">
                <a:solidFill>
                  <a:schemeClr val="tx1">
                    <a:lumMod val="65000"/>
                    <a:lumOff val="35000"/>
                  </a:schemeClr>
                </a:solidFill>
                <a:latin typeface="Candara" panose="020E0502030303020204" pitchFamily="34" charset="0"/>
              </a:rPr>
              <a:t>artitioning of Forest Steppe sample sites using hierarchical clustering. Cluster numbers can be increased or decreased to study the different levels of plant community variation within a region. </a:t>
            </a:r>
            <a:endParaRPr lang="en-US" sz="2400" b="1" dirty="0">
              <a:solidFill>
                <a:schemeClr val="tx1">
                  <a:lumMod val="65000"/>
                  <a:lumOff val="35000"/>
                </a:schemeClr>
              </a:solidFill>
              <a:latin typeface="Candara" panose="020E0502030303020204" pitchFamily="34" charset="0"/>
            </a:endParaRPr>
          </a:p>
        </p:txBody>
      </p:sp>
      <p:pic>
        <p:nvPicPr>
          <p:cNvPr id="1028" name="Picture 4" descr="D:\Backup\Projects\Mongolia\2014\All plots\ESD_new\analysis\figs\forest_steppes_map_orang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35040" y="10241280"/>
            <a:ext cx="48482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Backup\Projects\Mongolia\2014\All plots\ESD_new\analysis\figs\meadow_steppe_map_orange.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190720" y="10241280"/>
            <a:ext cx="48482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Backup\Projects\Mongolia\2014\All plots\ESD_new\analysis\figs\steppe_map_orang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46400" y="10241280"/>
            <a:ext cx="48482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Backup\Projects\Mongolia\2014\All plots\ESD_new\analysis\figs\dried_steppes_orange.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502080" y="10241280"/>
            <a:ext cx="48482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Backup\Projects\Mongolia\2014\All plots\ESD_new\analysis\figs\desertified_steppes_orange.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35039" y="19613880"/>
            <a:ext cx="48482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Backup\Projects\Mongolia\2014\All plots\ESD_new\analysis\figs\desertified_plains_orange.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90720" y="19613880"/>
            <a:ext cx="4848225" cy="2381250"/>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p:nvPr/>
        </p:nvSpPr>
        <p:spPr>
          <a:xfrm>
            <a:off x="20299680" y="19237691"/>
            <a:ext cx="1828466" cy="1188719"/>
          </a:xfrm>
          <a:prstGeom prst="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lumMod val="75000"/>
                  </a:schemeClr>
                </a:solidFill>
                <a:latin typeface="Candara" panose="020E0502030303020204" pitchFamily="34" charset="0"/>
              </a:rPr>
              <a:t>Image</a:t>
            </a:r>
            <a:endParaRPr lang="en-US" sz="2400" dirty="0">
              <a:solidFill>
                <a:schemeClr val="bg1">
                  <a:lumMod val="75000"/>
                </a:schemeClr>
              </a:solidFill>
              <a:latin typeface="Candara" panose="020E0502030303020204" pitchFamily="34" charset="0"/>
            </a:endParaRPr>
          </a:p>
        </p:txBody>
      </p:sp>
      <p:pic>
        <p:nvPicPr>
          <p:cNvPr id="1034" name="Picture 10" descr="D:\Backup\Projects\Mongolia\2014\All plots\ESD_new\analysis\figs\southern_deserts_orange.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346400" y="19613880"/>
            <a:ext cx="48482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Backup\Projects\Mongolia\2014\All plots\ESD_new\analysis\figs\genuine_deserts_orange.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502079" y="19613880"/>
            <a:ext cx="48482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Backup\Projects\Mongolia\2014\All plots\ESD_new\analysis\figs\forest_steppes_pco_6cluster.e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0" y="98298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2009 sudalgaa photos\iht hu\IMG_0783.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69724" y="11567324"/>
            <a:ext cx="1828800" cy="13715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y folder\N mon\2011 sudalgaa\Dornod 2011field-photos\IMG_3549.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916400" y="11431905"/>
            <a:ext cx="1828800" cy="13715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My folder\N mon\2013\201313-UND-photos\100EOS7D\IMG_6011.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8270200" y="11506200"/>
            <a:ext cx="1828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My folder\N mon\2013\201313-UND-photos\100EOS7D\IMG_6288.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9014400" y="11582400"/>
            <a:ext cx="1828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D:\My folder\N mon\2010 sudalgaa\Picture_2010 field work\Uvurhangai, Sant\Picture 175.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991600" y="19202400"/>
            <a:ext cx="1828800" cy="1371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My folder\N mon\2010 sudalgaa\Picture_2010 field work\Dundgobi, Ulziit\IMG_2740.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0345400" y="19202400"/>
            <a:ext cx="1828800" cy="1371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D:\My folder\N mon\2010 sudalgaa\Picture_2010 field work\Umnugobi, Manlai\IMG_2638.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1394400" y="19202400"/>
            <a:ext cx="1828800" cy="137154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E:\2009 sudalgaa photos\UMA Gurvantes\IMG_1473.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2525070" y="19146289"/>
            <a:ext cx="1828800" cy="137152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www.secheresse.info/local/cache-vignettes/L168xH95/DDC_Suisse-85ab4.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272200" y="1752600"/>
            <a:ext cx="1635628" cy="924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E402AB6-66D2-4223-94C2-3FD8967249E1}">
  <ds:schemaRefs>
    <ds:schemaRef ds:uri="ESRI.ArcGIS.Mapping.OfficeIntegration.PowerPointInfo"/>
  </ds:schemaRefs>
</ds:datastoreItem>
</file>

<file path=customXml/itemProps2.xml><?xml version="1.0" encoding="utf-8"?>
<ds:datastoreItem xmlns:ds="http://schemas.openxmlformats.org/officeDocument/2006/customXml" ds:itemID="{AF714149-5DC6-4C51-8F41-43F8241CAB1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1548</TotalTime>
  <Words>3300</Words>
  <Application>Microsoft Office PowerPoint</Application>
  <PresentationFormat>Custom</PresentationFormat>
  <Paragraphs>1434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Brandon Bestelmeyer</dc:creator>
  <cp:lastModifiedBy>Brandon Bestelmeyer</cp:lastModifiedBy>
  <cp:revision>124</cp:revision>
  <cp:lastPrinted>2014-06-11T20:03:29Z</cp:lastPrinted>
  <dcterms:created xsi:type="dcterms:W3CDTF">2014-06-06T15:33:48Z</dcterms:created>
  <dcterms:modified xsi:type="dcterms:W3CDTF">2015-04-14T15:17:42Z</dcterms:modified>
</cp:coreProperties>
</file>